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258" r:id="rId2"/>
    <p:sldId id="279" r:id="rId3"/>
    <p:sldId id="278" r:id="rId4"/>
    <p:sldId id="260" r:id="rId5"/>
    <p:sldId id="262" r:id="rId6"/>
    <p:sldId id="273" r:id="rId7"/>
    <p:sldId id="263" r:id="rId8"/>
    <p:sldId id="264" r:id="rId9"/>
    <p:sldId id="265" r:id="rId10"/>
    <p:sldId id="277" r:id="rId11"/>
    <p:sldId id="274" r:id="rId12"/>
    <p:sldId id="275" r:id="rId13"/>
    <p:sldId id="276" r:id="rId14"/>
    <p:sldId id="27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notesViewPr>
    <p:cSldViewPr snapToGrid="0">
      <p:cViewPr varScale="1">
        <p:scale>
          <a:sx n="65" d="100"/>
          <a:sy n="65" d="100"/>
        </p:scale>
        <p:origin x="2784"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F9055CF-8DEB-4A02-949A-DE72B6AC5D37}" type="doc">
      <dgm:prSet loTypeId="urn:microsoft.com/office/officeart/2005/8/layout/hList6" loCatId="list" qsTypeId="urn:microsoft.com/office/officeart/2005/8/quickstyle/simple3" qsCatId="simple" csTypeId="urn:microsoft.com/office/officeart/2005/8/colors/accent1_2" csCatId="accent1" phldr="1"/>
      <dgm:spPr/>
      <dgm:t>
        <a:bodyPr/>
        <a:lstStyle/>
        <a:p>
          <a:endParaRPr lang="en-US"/>
        </a:p>
      </dgm:t>
    </dgm:pt>
    <dgm:pt modelId="{082E8A29-955A-4C7C-A174-3E9DCD4DC89B}">
      <dgm:prSet phldrT="[Text]"/>
      <dgm:spPr/>
      <dgm:t>
        <a:bodyPr/>
        <a:lstStyle/>
        <a:p>
          <a:r>
            <a:rPr lang="en-US" dirty="0"/>
            <a:t>Step 1 Initial Guess</a:t>
          </a:r>
        </a:p>
      </dgm:t>
    </dgm:pt>
    <dgm:pt modelId="{BA7938E6-8DFA-40B7-B4C4-EACC6D85FC31}" type="parTrans" cxnId="{2986897A-7787-444F-B6C8-41F3823EF3C1}">
      <dgm:prSet/>
      <dgm:spPr/>
      <dgm:t>
        <a:bodyPr/>
        <a:lstStyle/>
        <a:p>
          <a:endParaRPr lang="en-US"/>
        </a:p>
      </dgm:t>
    </dgm:pt>
    <dgm:pt modelId="{C2176686-D23E-48EB-9D1B-1A1B46236638}" type="sibTrans" cxnId="{2986897A-7787-444F-B6C8-41F3823EF3C1}">
      <dgm:prSet/>
      <dgm:spPr/>
      <dgm:t>
        <a:bodyPr/>
        <a:lstStyle/>
        <a:p>
          <a:endParaRPr lang="en-US"/>
        </a:p>
      </dgm:t>
    </dgm:pt>
    <dgm:pt modelId="{B6E26FFC-9977-4BBC-BEC7-3D6B63754E52}">
      <dgm:prSet phldrT="[Text]"/>
      <dgm:spPr/>
      <dgm:t>
        <a:bodyPr/>
        <a:lstStyle/>
        <a:p>
          <a:r>
            <a:rPr lang="en-US" dirty="0"/>
            <a:t>Step 2 Feedback(Bulls and Cows)</a:t>
          </a:r>
        </a:p>
      </dgm:t>
    </dgm:pt>
    <dgm:pt modelId="{5CEFBD89-2F4F-4B51-A98A-0F3C86494166}" type="parTrans" cxnId="{17E73148-9C08-4999-B21E-F3C5A0E3FC0C}">
      <dgm:prSet/>
      <dgm:spPr/>
      <dgm:t>
        <a:bodyPr/>
        <a:lstStyle/>
        <a:p>
          <a:endParaRPr lang="en-US"/>
        </a:p>
      </dgm:t>
    </dgm:pt>
    <dgm:pt modelId="{48634C00-2335-4923-9072-EB7482323D9C}" type="sibTrans" cxnId="{17E73148-9C08-4999-B21E-F3C5A0E3FC0C}">
      <dgm:prSet/>
      <dgm:spPr/>
      <dgm:t>
        <a:bodyPr/>
        <a:lstStyle/>
        <a:p>
          <a:endParaRPr lang="en-US"/>
        </a:p>
      </dgm:t>
    </dgm:pt>
    <dgm:pt modelId="{CBCC21F5-552F-4D39-812E-6FCD4A366F58}">
      <dgm:prSet phldrT="[Text]"/>
      <dgm:spPr/>
      <dgm:t>
        <a:bodyPr/>
        <a:lstStyle/>
        <a:p>
          <a:r>
            <a:rPr lang="en-US" dirty="0"/>
            <a:t> Player Receives feedback (e.g., Bulls=1, Cows=2)</a:t>
          </a:r>
        </a:p>
      </dgm:t>
    </dgm:pt>
    <dgm:pt modelId="{4A973A1C-85F1-4969-A536-D29940229E2C}" type="parTrans" cxnId="{3C41F2E0-4620-40B4-9857-68872B278EFB}">
      <dgm:prSet/>
      <dgm:spPr/>
      <dgm:t>
        <a:bodyPr/>
        <a:lstStyle/>
        <a:p>
          <a:endParaRPr lang="en-US"/>
        </a:p>
      </dgm:t>
    </dgm:pt>
    <dgm:pt modelId="{3640B940-6901-481F-ADF7-6B77DEEED764}" type="sibTrans" cxnId="{3C41F2E0-4620-40B4-9857-68872B278EFB}">
      <dgm:prSet/>
      <dgm:spPr/>
      <dgm:t>
        <a:bodyPr/>
        <a:lstStyle/>
        <a:p>
          <a:endParaRPr lang="en-US"/>
        </a:p>
      </dgm:t>
    </dgm:pt>
    <dgm:pt modelId="{6D0E5D9F-7263-4526-A227-51301233F549}">
      <dgm:prSet phldrT="[Text]"/>
      <dgm:spPr/>
      <dgm:t>
        <a:bodyPr/>
        <a:lstStyle/>
        <a:p>
          <a:r>
            <a:rPr lang="en-US" dirty="0"/>
            <a:t>Step 3 Narrow Down Options</a:t>
          </a:r>
        </a:p>
      </dgm:t>
    </dgm:pt>
    <dgm:pt modelId="{23416D07-25F8-426C-BC65-639E6BCF4D6D}" type="parTrans" cxnId="{C8C462C6-33A3-4E8B-91FE-36DBE92F1C4A}">
      <dgm:prSet/>
      <dgm:spPr/>
      <dgm:t>
        <a:bodyPr/>
        <a:lstStyle/>
        <a:p>
          <a:endParaRPr lang="en-US"/>
        </a:p>
      </dgm:t>
    </dgm:pt>
    <dgm:pt modelId="{DE289E29-1989-4D8E-8AA6-F030105B3F13}" type="sibTrans" cxnId="{C8C462C6-33A3-4E8B-91FE-36DBE92F1C4A}">
      <dgm:prSet/>
      <dgm:spPr/>
      <dgm:t>
        <a:bodyPr/>
        <a:lstStyle/>
        <a:p>
          <a:endParaRPr lang="en-US"/>
        </a:p>
      </dgm:t>
    </dgm:pt>
    <dgm:pt modelId="{F3256203-D9D1-492A-B801-68C1A32486F0}">
      <dgm:prSet phldrT="[Text]"/>
      <dgm:spPr/>
      <dgm:t>
        <a:bodyPr/>
        <a:lstStyle/>
        <a:p>
          <a:r>
            <a:rPr lang="en-US" dirty="0"/>
            <a:t> Based on feedback, eliminate invalid combinations</a:t>
          </a:r>
        </a:p>
      </dgm:t>
    </dgm:pt>
    <dgm:pt modelId="{E9A20291-2E30-4C14-BB7D-DC095A20ECB6}" type="parTrans" cxnId="{1B8E71B0-2D3A-4AB0-8843-CFDACEDC3198}">
      <dgm:prSet/>
      <dgm:spPr/>
      <dgm:t>
        <a:bodyPr/>
        <a:lstStyle/>
        <a:p>
          <a:endParaRPr lang="en-US"/>
        </a:p>
      </dgm:t>
    </dgm:pt>
    <dgm:pt modelId="{6C9440D0-8847-40C0-98BC-2B5EA5745C3A}" type="sibTrans" cxnId="{1B8E71B0-2D3A-4AB0-8843-CFDACEDC3198}">
      <dgm:prSet/>
      <dgm:spPr/>
      <dgm:t>
        <a:bodyPr/>
        <a:lstStyle/>
        <a:p>
          <a:endParaRPr lang="en-US"/>
        </a:p>
      </dgm:t>
    </dgm:pt>
    <dgm:pt modelId="{E5E95E82-EF79-43CA-AA86-43B0E1CBCD3F}">
      <dgm:prSet phldrT="[Text]"/>
      <dgm:spPr/>
      <dgm:t>
        <a:bodyPr/>
        <a:lstStyle/>
        <a:p>
          <a:r>
            <a:rPr lang="en-US" dirty="0"/>
            <a:t>Step 4 Final Guess</a:t>
          </a:r>
        </a:p>
      </dgm:t>
    </dgm:pt>
    <dgm:pt modelId="{FD76A3AE-1B6C-45A0-8E84-63160283749F}" type="parTrans" cxnId="{A76240AD-13F6-40C0-BD9B-102D5EC0AE51}">
      <dgm:prSet/>
      <dgm:spPr/>
      <dgm:t>
        <a:bodyPr/>
        <a:lstStyle/>
        <a:p>
          <a:endParaRPr lang="en-US"/>
        </a:p>
      </dgm:t>
    </dgm:pt>
    <dgm:pt modelId="{BF76010C-5523-4E13-B3E7-886DCE6AEBD4}" type="sibTrans" cxnId="{A76240AD-13F6-40C0-BD9B-102D5EC0AE51}">
      <dgm:prSet/>
      <dgm:spPr/>
      <dgm:t>
        <a:bodyPr/>
        <a:lstStyle/>
        <a:p>
          <a:endParaRPr lang="en-US"/>
        </a:p>
      </dgm:t>
    </dgm:pt>
    <dgm:pt modelId="{A81358E0-3DE7-41AD-A28C-ABB22548B1F6}">
      <dgm:prSet phldrT="[Text]"/>
      <dgm:spPr/>
      <dgm:t>
        <a:bodyPr/>
        <a:lstStyle/>
        <a:p>
          <a:r>
            <a:rPr lang="en-US" dirty="0"/>
            <a:t> When only one combination remains, entropy is zero</a:t>
          </a:r>
        </a:p>
      </dgm:t>
    </dgm:pt>
    <dgm:pt modelId="{262E0B94-6EA9-4797-B705-959D7B185F91}" type="parTrans" cxnId="{FB8541C0-3895-4553-A4C7-34B81A3C4A0B}">
      <dgm:prSet/>
      <dgm:spPr/>
      <dgm:t>
        <a:bodyPr/>
        <a:lstStyle/>
        <a:p>
          <a:endParaRPr lang="en-US"/>
        </a:p>
      </dgm:t>
    </dgm:pt>
    <dgm:pt modelId="{77756FBB-BF6C-4D78-803E-BCC851F1DA03}" type="sibTrans" cxnId="{FB8541C0-3895-4553-A4C7-34B81A3C4A0B}">
      <dgm:prSet/>
      <dgm:spPr/>
      <dgm:t>
        <a:bodyPr/>
        <a:lstStyle/>
        <a:p>
          <a:endParaRPr lang="en-US"/>
        </a:p>
      </dgm:t>
    </dgm:pt>
    <dgm:pt modelId="{23A0DE4A-FE92-496E-B335-3433CEFB74E9}">
      <dgm:prSet phldrT="[Text]"/>
      <dgm:spPr/>
      <dgm:t>
        <a:bodyPr/>
        <a:lstStyle/>
        <a:p>
          <a:r>
            <a:rPr lang="en-US" dirty="0"/>
            <a:t> All combinations are possible</a:t>
          </a:r>
        </a:p>
      </dgm:t>
    </dgm:pt>
    <dgm:pt modelId="{55DF926D-029A-4E18-95C4-77A5A37CAE40}" type="sibTrans" cxnId="{67A03D8F-F327-4A9F-ABBC-1EB67EFD1ECB}">
      <dgm:prSet/>
      <dgm:spPr/>
      <dgm:t>
        <a:bodyPr/>
        <a:lstStyle/>
        <a:p>
          <a:endParaRPr lang="en-US"/>
        </a:p>
      </dgm:t>
    </dgm:pt>
    <dgm:pt modelId="{68935D38-FEDC-4CD3-8002-43CB3944BEAF}" type="parTrans" cxnId="{67A03D8F-F327-4A9F-ABBC-1EB67EFD1ECB}">
      <dgm:prSet/>
      <dgm:spPr/>
      <dgm:t>
        <a:bodyPr/>
        <a:lstStyle/>
        <a:p>
          <a:endParaRPr lang="en-US"/>
        </a:p>
      </dgm:t>
    </dgm:pt>
    <dgm:pt modelId="{ACB4AB8F-C0DA-4B9C-872F-6EF928051364}">
      <dgm:prSet phldrT="[Text]"/>
      <dgm:spPr/>
      <dgm:t>
        <a:bodyPr/>
        <a:lstStyle/>
        <a:p>
          <a:r>
            <a:rPr lang="en-US" dirty="0"/>
            <a:t> Entropy is at its maximum, as there’s the most </a:t>
          </a:r>
          <a:r>
            <a:rPr lang="en-US" dirty="0" err="1"/>
            <a:t>uncertainity</a:t>
          </a:r>
          <a:endParaRPr lang="en-US" dirty="0"/>
        </a:p>
      </dgm:t>
    </dgm:pt>
    <dgm:pt modelId="{7A7FD7E1-CC66-493A-8AB2-5BC2E9B1A62E}" type="parTrans" cxnId="{F689A84F-9F58-474C-916B-928015E4CC96}">
      <dgm:prSet/>
      <dgm:spPr/>
    </dgm:pt>
    <dgm:pt modelId="{B79369E6-A7B5-4374-8DE1-6E352D1EFFBC}" type="sibTrans" cxnId="{F689A84F-9F58-474C-916B-928015E4CC96}">
      <dgm:prSet/>
      <dgm:spPr/>
    </dgm:pt>
    <dgm:pt modelId="{846E157C-1650-4FEB-8EA1-D6126DAFA2C8}">
      <dgm:prSet phldrT="[Text]"/>
      <dgm:spPr/>
      <dgm:t>
        <a:bodyPr/>
        <a:lstStyle/>
        <a:p>
          <a:r>
            <a:rPr lang="en-US" dirty="0"/>
            <a:t> Feedback reduces the number of possible solutions</a:t>
          </a:r>
        </a:p>
      </dgm:t>
    </dgm:pt>
    <dgm:pt modelId="{5F857ECF-0346-493F-A6FA-CCD148AF8E28}" type="parTrans" cxnId="{32CA8004-86F8-4E42-AFA7-7EEBABE4DA7E}">
      <dgm:prSet/>
      <dgm:spPr/>
    </dgm:pt>
    <dgm:pt modelId="{3F0C948D-4EA7-41B4-9C06-06764F3BCF8B}" type="sibTrans" cxnId="{32CA8004-86F8-4E42-AFA7-7EEBABE4DA7E}">
      <dgm:prSet/>
      <dgm:spPr/>
    </dgm:pt>
    <dgm:pt modelId="{0C65A006-93E0-4E77-B03B-DCA3413C4EF0}">
      <dgm:prSet phldrT="[Text]"/>
      <dgm:spPr/>
      <dgm:t>
        <a:bodyPr/>
        <a:lstStyle/>
        <a:p>
          <a:r>
            <a:rPr lang="en-US" dirty="0"/>
            <a:t> Reduced possibilities mean lower entropy</a:t>
          </a:r>
        </a:p>
      </dgm:t>
    </dgm:pt>
    <dgm:pt modelId="{A151B407-CE9B-4706-9514-2B4D5C6290D1}" type="parTrans" cxnId="{717AF39A-1FBE-4585-AD97-4E6B6344769B}">
      <dgm:prSet/>
      <dgm:spPr/>
    </dgm:pt>
    <dgm:pt modelId="{8CE68423-979F-4DE5-B821-0945B7693C2C}" type="sibTrans" cxnId="{717AF39A-1FBE-4585-AD97-4E6B6344769B}">
      <dgm:prSet/>
      <dgm:spPr/>
    </dgm:pt>
    <dgm:pt modelId="{78D15BA7-AEE3-49B0-B4F1-E23C6E25D133}">
      <dgm:prSet phldrT="[Text]"/>
      <dgm:spPr/>
      <dgm:t>
        <a:bodyPr/>
        <a:lstStyle/>
        <a:p>
          <a:r>
            <a:rPr lang="en-US" dirty="0"/>
            <a:t> The correct answer is identified</a:t>
          </a:r>
        </a:p>
      </dgm:t>
    </dgm:pt>
    <dgm:pt modelId="{FAC74BF2-5E9E-4986-991E-345B8A0AC496}" type="parTrans" cxnId="{927A2324-5F35-4394-8DE8-D1087657C229}">
      <dgm:prSet/>
      <dgm:spPr/>
    </dgm:pt>
    <dgm:pt modelId="{D1C2E136-E336-408B-8902-8AF291312B2E}" type="sibTrans" cxnId="{927A2324-5F35-4394-8DE8-D1087657C229}">
      <dgm:prSet/>
      <dgm:spPr/>
    </dgm:pt>
    <dgm:pt modelId="{2734FC65-EA03-4A15-BD77-3494720EBE45}">
      <dgm:prSet phldrT="[Text]"/>
      <dgm:spPr/>
      <dgm:t>
        <a:bodyPr/>
        <a:lstStyle/>
        <a:p>
          <a:endParaRPr lang="en-US" dirty="0"/>
        </a:p>
      </dgm:t>
    </dgm:pt>
    <dgm:pt modelId="{2B02849B-6EEF-4B7F-88DF-F11D1991F16F}" type="parTrans" cxnId="{E80816BB-BBFE-4140-9876-621C4BA7CB53}">
      <dgm:prSet/>
      <dgm:spPr/>
    </dgm:pt>
    <dgm:pt modelId="{A41E7978-DD42-4A3D-B721-2832C445C9A8}" type="sibTrans" cxnId="{E80816BB-BBFE-4140-9876-621C4BA7CB53}">
      <dgm:prSet/>
      <dgm:spPr/>
    </dgm:pt>
    <dgm:pt modelId="{28C09785-710E-4A2A-B5F7-23E7140CE3EF}">
      <dgm:prSet phldrT="[Text]"/>
      <dgm:spPr/>
      <dgm:t>
        <a:bodyPr/>
        <a:lstStyle/>
        <a:p>
          <a:endParaRPr lang="en-US" dirty="0"/>
        </a:p>
      </dgm:t>
    </dgm:pt>
    <dgm:pt modelId="{5FB6D91E-48AB-4FFA-91AC-919155B919F9}" type="parTrans" cxnId="{F11DBE32-600E-4D00-9C47-6504FC6C0535}">
      <dgm:prSet/>
      <dgm:spPr/>
    </dgm:pt>
    <dgm:pt modelId="{A11B6B7B-C5AB-4A5C-A0C0-F324438A1FE2}" type="sibTrans" cxnId="{F11DBE32-600E-4D00-9C47-6504FC6C0535}">
      <dgm:prSet/>
      <dgm:spPr/>
    </dgm:pt>
    <dgm:pt modelId="{57412B6D-F6BE-4903-A30C-BFB316FEF0DC}">
      <dgm:prSet phldrT="[Text]"/>
      <dgm:spPr/>
      <dgm:t>
        <a:bodyPr/>
        <a:lstStyle/>
        <a:p>
          <a:endParaRPr lang="en-US" dirty="0"/>
        </a:p>
      </dgm:t>
    </dgm:pt>
    <dgm:pt modelId="{A3A1F6E9-F8A6-4880-B8AF-80A2614EDB90}" type="parTrans" cxnId="{5E35832A-13B0-4EDD-9F19-E73346F7210F}">
      <dgm:prSet/>
      <dgm:spPr/>
    </dgm:pt>
    <dgm:pt modelId="{083C16CD-529B-4969-9334-7BDFD2DA7B32}" type="sibTrans" cxnId="{5E35832A-13B0-4EDD-9F19-E73346F7210F}">
      <dgm:prSet/>
      <dgm:spPr/>
    </dgm:pt>
    <dgm:pt modelId="{6F1872F4-A030-4D64-A17C-72EA1ABBD62E}" type="pres">
      <dgm:prSet presAssocID="{CF9055CF-8DEB-4A02-949A-DE72B6AC5D37}" presName="Name0" presStyleCnt="0">
        <dgm:presLayoutVars>
          <dgm:dir/>
          <dgm:resizeHandles val="exact"/>
        </dgm:presLayoutVars>
      </dgm:prSet>
      <dgm:spPr/>
    </dgm:pt>
    <dgm:pt modelId="{98302F07-D6A9-46A5-9807-EBF6C9F5B2DD}" type="pres">
      <dgm:prSet presAssocID="{082E8A29-955A-4C7C-A174-3E9DCD4DC89B}" presName="node" presStyleLbl="node1" presStyleIdx="0" presStyleCnt="4">
        <dgm:presLayoutVars>
          <dgm:bulletEnabled val="1"/>
        </dgm:presLayoutVars>
      </dgm:prSet>
      <dgm:spPr/>
    </dgm:pt>
    <dgm:pt modelId="{6681DF6F-8E98-430C-9A87-14BEC6C3269E}" type="pres">
      <dgm:prSet presAssocID="{C2176686-D23E-48EB-9D1B-1A1B46236638}" presName="sibTrans" presStyleCnt="0"/>
      <dgm:spPr/>
    </dgm:pt>
    <dgm:pt modelId="{DAD9059A-916A-4916-A2A8-B42491568DD3}" type="pres">
      <dgm:prSet presAssocID="{B6E26FFC-9977-4BBC-BEC7-3D6B63754E52}" presName="node" presStyleLbl="node1" presStyleIdx="1" presStyleCnt="4">
        <dgm:presLayoutVars>
          <dgm:bulletEnabled val="1"/>
        </dgm:presLayoutVars>
      </dgm:prSet>
      <dgm:spPr/>
    </dgm:pt>
    <dgm:pt modelId="{39AEACD1-F8CF-4528-8379-DAA829B3790B}" type="pres">
      <dgm:prSet presAssocID="{48634C00-2335-4923-9072-EB7482323D9C}" presName="sibTrans" presStyleCnt="0"/>
      <dgm:spPr/>
    </dgm:pt>
    <dgm:pt modelId="{25A33852-3C4B-4406-8856-3A4D6201948C}" type="pres">
      <dgm:prSet presAssocID="{6D0E5D9F-7263-4526-A227-51301233F549}" presName="node" presStyleLbl="node1" presStyleIdx="2" presStyleCnt="4">
        <dgm:presLayoutVars>
          <dgm:bulletEnabled val="1"/>
        </dgm:presLayoutVars>
      </dgm:prSet>
      <dgm:spPr/>
    </dgm:pt>
    <dgm:pt modelId="{562EDDC3-60FD-463F-A6DB-A597D604B642}" type="pres">
      <dgm:prSet presAssocID="{DE289E29-1989-4D8E-8AA6-F030105B3F13}" presName="sibTrans" presStyleCnt="0"/>
      <dgm:spPr/>
    </dgm:pt>
    <dgm:pt modelId="{86146B22-5360-4D1B-AC91-3378F10134EE}" type="pres">
      <dgm:prSet presAssocID="{E5E95E82-EF79-43CA-AA86-43B0E1CBCD3F}" presName="node" presStyleLbl="node1" presStyleIdx="3" presStyleCnt="4">
        <dgm:presLayoutVars>
          <dgm:bulletEnabled val="1"/>
        </dgm:presLayoutVars>
      </dgm:prSet>
      <dgm:spPr/>
    </dgm:pt>
  </dgm:ptLst>
  <dgm:cxnLst>
    <dgm:cxn modelId="{32CA8004-86F8-4E42-AFA7-7EEBABE4DA7E}" srcId="{B6E26FFC-9977-4BBC-BEC7-3D6B63754E52}" destId="{846E157C-1650-4FEB-8EA1-D6126DAFA2C8}" srcOrd="1" destOrd="0" parTransId="{5F857ECF-0346-493F-A6FA-CCD148AF8E28}" sibTransId="{3F0C948D-4EA7-41B4-9C06-06764F3BCF8B}"/>
    <dgm:cxn modelId="{0676BA07-1135-49D0-993A-27A9F99FC0CD}" type="presOf" srcId="{B6E26FFC-9977-4BBC-BEC7-3D6B63754E52}" destId="{DAD9059A-916A-4916-A2A8-B42491568DD3}" srcOrd="0" destOrd="0" presId="urn:microsoft.com/office/officeart/2005/8/layout/hList6"/>
    <dgm:cxn modelId="{BCA8550C-9240-40DB-9B54-5C06D48653D9}" type="presOf" srcId="{846E157C-1650-4FEB-8EA1-D6126DAFA2C8}" destId="{DAD9059A-916A-4916-A2A8-B42491568DD3}" srcOrd="0" destOrd="2" presId="urn:microsoft.com/office/officeart/2005/8/layout/hList6"/>
    <dgm:cxn modelId="{5351B217-259B-4E6A-85F5-2E408BEB0764}" type="presOf" srcId="{082E8A29-955A-4C7C-A174-3E9DCD4DC89B}" destId="{98302F07-D6A9-46A5-9807-EBF6C9F5B2DD}" srcOrd="0" destOrd="0" presId="urn:microsoft.com/office/officeart/2005/8/layout/hList6"/>
    <dgm:cxn modelId="{927A2324-5F35-4394-8DE8-D1087657C229}" srcId="{E5E95E82-EF79-43CA-AA86-43B0E1CBCD3F}" destId="{78D15BA7-AEE3-49B0-B4F1-E23C6E25D133}" srcOrd="2" destOrd="0" parTransId="{FAC74BF2-5E9E-4986-991E-345B8A0AC496}" sibTransId="{D1C2E136-E336-408B-8902-8AF291312B2E}"/>
    <dgm:cxn modelId="{F81A9126-EF6C-4B35-80B9-E47BF58F8385}" type="presOf" srcId="{28C09785-710E-4A2A-B5F7-23E7140CE3EF}" destId="{25A33852-3C4B-4406-8856-3A4D6201948C}" srcOrd="0" destOrd="2" presId="urn:microsoft.com/office/officeart/2005/8/layout/hList6"/>
    <dgm:cxn modelId="{5E35832A-13B0-4EDD-9F19-E73346F7210F}" srcId="{E5E95E82-EF79-43CA-AA86-43B0E1CBCD3F}" destId="{57412B6D-F6BE-4903-A30C-BFB316FEF0DC}" srcOrd="1" destOrd="0" parTransId="{A3A1F6E9-F8A6-4880-B8AF-80A2614EDB90}" sibTransId="{083C16CD-529B-4969-9334-7BDFD2DA7B32}"/>
    <dgm:cxn modelId="{77BD0D2D-7C4E-49B3-9A72-0FD33F32D294}" type="presOf" srcId="{6D0E5D9F-7263-4526-A227-51301233F549}" destId="{25A33852-3C4B-4406-8856-3A4D6201948C}" srcOrd="0" destOrd="0" presId="urn:microsoft.com/office/officeart/2005/8/layout/hList6"/>
    <dgm:cxn modelId="{F11DBE32-600E-4D00-9C47-6504FC6C0535}" srcId="{6D0E5D9F-7263-4526-A227-51301233F549}" destId="{28C09785-710E-4A2A-B5F7-23E7140CE3EF}" srcOrd="1" destOrd="0" parTransId="{5FB6D91E-48AB-4FFA-91AC-919155B919F9}" sibTransId="{A11B6B7B-C5AB-4A5C-A0C0-F324438A1FE2}"/>
    <dgm:cxn modelId="{DC53BA63-76BA-413A-ACCE-B7609C3FDC8E}" type="presOf" srcId="{A81358E0-3DE7-41AD-A28C-ABB22548B1F6}" destId="{86146B22-5360-4D1B-AC91-3378F10134EE}" srcOrd="0" destOrd="1" presId="urn:microsoft.com/office/officeart/2005/8/layout/hList6"/>
    <dgm:cxn modelId="{17E73148-9C08-4999-B21E-F3C5A0E3FC0C}" srcId="{CF9055CF-8DEB-4A02-949A-DE72B6AC5D37}" destId="{B6E26FFC-9977-4BBC-BEC7-3D6B63754E52}" srcOrd="1" destOrd="0" parTransId="{5CEFBD89-2F4F-4B51-A98A-0F3C86494166}" sibTransId="{48634C00-2335-4923-9072-EB7482323D9C}"/>
    <dgm:cxn modelId="{F4F3BD4C-7DE7-449F-8ECF-B43B2B86F2EB}" type="presOf" srcId="{CBCC21F5-552F-4D39-812E-6FCD4A366F58}" destId="{DAD9059A-916A-4916-A2A8-B42491568DD3}" srcOrd="0" destOrd="1" presId="urn:microsoft.com/office/officeart/2005/8/layout/hList6"/>
    <dgm:cxn modelId="{C405DA6C-1EDA-454F-B619-A20DE1B56774}" type="presOf" srcId="{2734FC65-EA03-4A15-BD77-3494720EBE45}" destId="{98302F07-D6A9-46A5-9807-EBF6C9F5B2DD}" srcOrd="0" destOrd="2" presId="urn:microsoft.com/office/officeart/2005/8/layout/hList6"/>
    <dgm:cxn modelId="{7FC6B54D-EFE3-44A4-9168-5C425003D314}" type="presOf" srcId="{57412B6D-F6BE-4903-A30C-BFB316FEF0DC}" destId="{86146B22-5360-4D1B-AC91-3378F10134EE}" srcOrd="0" destOrd="2" presId="urn:microsoft.com/office/officeart/2005/8/layout/hList6"/>
    <dgm:cxn modelId="{F689A84F-9F58-474C-916B-928015E4CC96}" srcId="{082E8A29-955A-4C7C-A174-3E9DCD4DC89B}" destId="{ACB4AB8F-C0DA-4B9C-872F-6EF928051364}" srcOrd="2" destOrd="0" parTransId="{7A7FD7E1-CC66-493A-8AB2-5BC2E9B1A62E}" sibTransId="{B79369E6-A7B5-4374-8DE1-6E352D1EFFBC}"/>
    <dgm:cxn modelId="{21957156-E4CD-4A1D-9EE5-D528A49439A7}" type="presOf" srcId="{ACB4AB8F-C0DA-4B9C-872F-6EF928051364}" destId="{98302F07-D6A9-46A5-9807-EBF6C9F5B2DD}" srcOrd="0" destOrd="3" presId="urn:microsoft.com/office/officeart/2005/8/layout/hList6"/>
    <dgm:cxn modelId="{2986897A-7787-444F-B6C8-41F3823EF3C1}" srcId="{CF9055CF-8DEB-4A02-949A-DE72B6AC5D37}" destId="{082E8A29-955A-4C7C-A174-3E9DCD4DC89B}" srcOrd="0" destOrd="0" parTransId="{BA7938E6-8DFA-40B7-B4C4-EACC6D85FC31}" sibTransId="{C2176686-D23E-48EB-9D1B-1A1B46236638}"/>
    <dgm:cxn modelId="{67A03D8F-F327-4A9F-ABBC-1EB67EFD1ECB}" srcId="{082E8A29-955A-4C7C-A174-3E9DCD4DC89B}" destId="{23A0DE4A-FE92-496E-B335-3433CEFB74E9}" srcOrd="0" destOrd="0" parTransId="{68935D38-FEDC-4CD3-8002-43CB3944BEAF}" sibTransId="{55DF926D-029A-4E18-95C4-77A5A37CAE40}"/>
    <dgm:cxn modelId="{60266393-10C5-4B08-9BCA-921A6C88F4F5}" type="presOf" srcId="{0C65A006-93E0-4E77-B03B-DCA3413C4EF0}" destId="{25A33852-3C4B-4406-8856-3A4D6201948C}" srcOrd="0" destOrd="3" presId="urn:microsoft.com/office/officeart/2005/8/layout/hList6"/>
    <dgm:cxn modelId="{717AF39A-1FBE-4585-AD97-4E6B6344769B}" srcId="{6D0E5D9F-7263-4526-A227-51301233F549}" destId="{0C65A006-93E0-4E77-B03B-DCA3413C4EF0}" srcOrd="2" destOrd="0" parTransId="{A151B407-CE9B-4706-9514-2B4D5C6290D1}" sibTransId="{8CE68423-979F-4DE5-B821-0945B7693C2C}"/>
    <dgm:cxn modelId="{0B6D14A0-1549-4FC4-880E-3FE464A1B4B0}" type="presOf" srcId="{78D15BA7-AEE3-49B0-B4F1-E23C6E25D133}" destId="{86146B22-5360-4D1B-AC91-3378F10134EE}" srcOrd="0" destOrd="3" presId="urn:microsoft.com/office/officeart/2005/8/layout/hList6"/>
    <dgm:cxn modelId="{A76240AD-13F6-40C0-BD9B-102D5EC0AE51}" srcId="{CF9055CF-8DEB-4A02-949A-DE72B6AC5D37}" destId="{E5E95E82-EF79-43CA-AA86-43B0E1CBCD3F}" srcOrd="3" destOrd="0" parTransId="{FD76A3AE-1B6C-45A0-8E84-63160283749F}" sibTransId="{BF76010C-5523-4E13-B3E7-886DCE6AEBD4}"/>
    <dgm:cxn modelId="{1B8E71B0-2D3A-4AB0-8843-CFDACEDC3198}" srcId="{6D0E5D9F-7263-4526-A227-51301233F549}" destId="{F3256203-D9D1-492A-B801-68C1A32486F0}" srcOrd="0" destOrd="0" parTransId="{E9A20291-2E30-4C14-BB7D-DC095A20ECB6}" sibTransId="{6C9440D0-8847-40C0-98BC-2B5EA5745C3A}"/>
    <dgm:cxn modelId="{E80816BB-BBFE-4140-9876-621C4BA7CB53}" srcId="{082E8A29-955A-4C7C-A174-3E9DCD4DC89B}" destId="{2734FC65-EA03-4A15-BD77-3494720EBE45}" srcOrd="1" destOrd="0" parTransId="{2B02849B-6EEF-4B7F-88DF-F11D1991F16F}" sibTransId="{A41E7978-DD42-4A3D-B721-2832C445C9A8}"/>
    <dgm:cxn modelId="{FB8541C0-3895-4553-A4C7-34B81A3C4A0B}" srcId="{E5E95E82-EF79-43CA-AA86-43B0E1CBCD3F}" destId="{A81358E0-3DE7-41AD-A28C-ABB22548B1F6}" srcOrd="0" destOrd="0" parTransId="{262E0B94-6EA9-4797-B705-959D7B185F91}" sibTransId="{77756FBB-BF6C-4D78-803E-BCC851F1DA03}"/>
    <dgm:cxn modelId="{C06DA1C3-D38F-43B1-B24E-E80592CC29EC}" type="presOf" srcId="{23A0DE4A-FE92-496E-B335-3433CEFB74E9}" destId="{98302F07-D6A9-46A5-9807-EBF6C9F5B2DD}" srcOrd="0" destOrd="1" presId="urn:microsoft.com/office/officeart/2005/8/layout/hList6"/>
    <dgm:cxn modelId="{C8C462C6-33A3-4E8B-91FE-36DBE92F1C4A}" srcId="{CF9055CF-8DEB-4A02-949A-DE72B6AC5D37}" destId="{6D0E5D9F-7263-4526-A227-51301233F549}" srcOrd="2" destOrd="0" parTransId="{23416D07-25F8-426C-BC65-639E6BCF4D6D}" sibTransId="{DE289E29-1989-4D8E-8AA6-F030105B3F13}"/>
    <dgm:cxn modelId="{2FA258D4-5B38-426D-B0D7-CD8F217A1137}" type="presOf" srcId="{E5E95E82-EF79-43CA-AA86-43B0E1CBCD3F}" destId="{86146B22-5360-4D1B-AC91-3378F10134EE}" srcOrd="0" destOrd="0" presId="urn:microsoft.com/office/officeart/2005/8/layout/hList6"/>
    <dgm:cxn modelId="{3C41F2E0-4620-40B4-9857-68872B278EFB}" srcId="{B6E26FFC-9977-4BBC-BEC7-3D6B63754E52}" destId="{CBCC21F5-552F-4D39-812E-6FCD4A366F58}" srcOrd="0" destOrd="0" parTransId="{4A973A1C-85F1-4969-A536-D29940229E2C}" sibTransId="{3640B940-6901-481F-ADF7-6B77DEEED764}"/>
    <dgm:cxn modelId="{24179AE2-AA7E-4702-A358-E95F80152CCA}" type="presOf" srcId="{CF9055CF-8DEB-4A02-949A-DE72B6AC5D37}" destId="{6F1872F4-A030-4D64-A17C-72EA1ABBD62E}" srcOrd="0" destOrd="0" presId="urn:microsoft.com/office/officeart/2005/8/layout/hList6"/>
    <dgm:cxn modelId="{CC1A92EB-2672-4443-858D-BCA16F76F740}" type="presOf" srcId="{F3256203-D9D1-492A-B801-68C1A32486F0}" destId="{25A33852-3C4B-4406-8856-3A4D6201948C}" srcOrd="0" destOrd="1" presId="urn:microsoft.com/office/officeart/2005/8/layout/hList6"/>
    <dgm:cxn modelId="{D4055BC1-25B1-4CD1-BF08-20C154FADF73}" type="presParOf" srcId="{6F1872F4-A030-4D64-A17C-72EA1ABBD62E}" destId="{98302F07-D6A9-46A5-9807-EBF6C9F5B2DD}" srcOrd="0" destOrd="0" presId="urn:microsoft.com/office/officeart/2005/8/layout/hList6"/>
    <dgm:cxn modelId="{584E2F3E-994B-49B2-AD46-0E8D6E4A468B}" type="presParOf" srcId="{6F1872F4-A030-4D64-A17C-72EA1ABBD62E}" destId="{6681DF6F-8E98-430C-9A87-14BEC6C3269E}" srcOrd="1" destOrd="0" presId="urn:microsoft.com/office/officeart/2005/8/layout/hList6"/>
    <dgm:cxn modelId="{FD54A181-98DF-439C-9CA4-93CD1333DEC4}" type="presParOf" srcId="{6F1872F4-A030-4D64-A17C-72EA1ABBD62E}" destId="{DAD9059A-916A-4916-A2A8-B42491568DD3}" srcOrd="2" destOrd="0" presId="urn:microsoft.com/office/officeart/2005/8/layout/hList6"/>
    <dgm:cxn modelId="{B910F504-589D-4168-B820-FECB0EF26955}" type="presParOf" srcId="{6F1872F4-A030-4D64-A17C-72EA1ABBD62E}" destId="{39AEACD1-F8CF-4528-8379-DAA829B3790B}" srcOrd="3" destOrd="0" presId="urn:microsoft.com/office/officeart/2005/8/layout/hList6"/>
    <dgm:cxn modelId="{AEDC4C6E-DC7C-4364-8563-E748313EFA17}" type="presParOf" srcId="{6F1872F4-A030-4D64-A17C-72EA1ABBD62E}" destId="{25A33852-3C4B-4406-8856-3A4D6201948C}" srcOrd="4" destOrd="0" presId="urn:microsoft.com/office/officeart/2005/8/layout/hList6"/>
    <dgm:cxn modelId="{CBF7D188-2B16-4153-AEAE-C484C833188A}" type="presParOf" srcId="{6F1872F4-A030-4D64-A17C-72EA1ABBD62E}" destId="{562EDDC3-60FD-463F-A6DB-A597D604B642}" srcOrd="5" destOrd="0" presId="urn:microsoft.com/office/officeart/2005/8/layout/hList6"/>
    <dgm:cxn modelId="{A7220034-7FD2-4082-91F9-5EDDE0F524D0}" type="presParOf" srcId="{6F1872F4-A030-4D64-A17C-72EA1ABBD62E}" destId="{86146B22-5360-4D1B-AC91-3378F10134EE}" srcOrd="6" destOrd="0" presId="urn:microsoft.com/office/officeart/2005/8/layout/hList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8302F07-D6A9-46A5-9807-EBF6C9F5B2DD}">
      <dsp:nvSpPr>
        <dsp:cNvPr id="0" name=""/>
        <dsp:cNvSpPr/>
      </dsp:nvSpPr>
      <dsp:spPr>
        <a:xfrm rot="16200000">
          <a:off x="-851716" y="854037"/>
          <a:ext cx="3986213" cy="2278137"/>
        </a:xfrm>
        <a:prstGeom prst="flowChartManualOperati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0" rIns="132953" bIns="0" numCol="1" spcCol="1270" anchor="t" anchorCtr="0">
          <a:noAutofit/>
        </a:bodyPr>
        <a:lstStyle/>
        <a:p>
          <a:pPr marL="0" lvl="0" indent="0" algn="l" defTabSz="933450">
            <a:lnSpc>
              <a:spcPct val="90000"/>
            </a:lnSpc>
            <a:spcBef>
              <a:spcPct val="0"/>
            </a:spcBef>
            <a:spcAft>
              <a:spcPct val="35000"/>
            </a:spcAft>
            <a:buNone/>
          </a:pPr>
          <a:r>
            <a:rPr lang="en-US" sz="2100" kern="1200" dirty="0"/>
            <a:t>Step 1 Initial Guess</a:t>
          </a:r>
        </a:p>
        <a:p>
          <a:pPr marL="171450" lvl="1" indent="-171450" algn="l" defTabSz="711200">
            <a:lnSpc>
              <a:spcPct val="90000"/>
            </a:lnSpc>
            <a:spcBef>
              <a:spcPct val="0"/>
            </a:spcBef>
            <a:spcAft>
              <a:spcPct val="15000"/>
            </a:spcAft>
            <a:buChar char="•"/>
          </a:pPr>
          <a:r>
            <a:rPr lang="en-US" sz="1600" kern="1200" dirty="0"/>
            <a:t> All combinations are possible</a:t>
          </a:r>
        </a:p>
        <a:p>
          <a:pPr marL="171450" lvl="1" indent="-171450" algn="l" defTabSz="711200">
            <a:lnSpc>
              <a:spcPct val="90000"/>
            </a:lnSpc>
            <a:spcBef>
              <a:spcPct val="0"/>
            </a:spcBef>
            <a:spcAft>
              <a:spcPct val="15000"/>
            </a:spcAft>
            <a:buChar char="•"/>
          </a:pPr>
          <a:endParaRPr lang="en-US" sz="1600" kern="1200" dirty="0"/>
        </a:p>
        <a:p>
          <a:pPr marL="171450" lvl="1" indent="-171450" algn="l" defTabSz="711200">
            <a:lnSpc>
              <a:spcPct val="90000"/>
            </a:lnSpc>
            <a:spcBef>
              <a:spcPct val="0"/>
            </a:spcBef>
            <a:spcAft>
              <a:spcPct val="15000"/>
            </a:spcAft>
            <a:buChar char="•"/>
          </a:pPr>
          <a:r>
            <a:rPr lang="en-US" sz="1600" kern="1200" dirty="0"/>
            <a:t> Entropy is at its maximum, as there’s the most </a:t>
          </a:r>
          <a:r>
            <a:rPr lang="en-US" sz="1600" kern="1200" dirty="0" err="1"/>
            <a:t>uncertainity</a:t>
          </a:r>
          <a:endParaRPr lang="en-US" sz="1600" kern="1200" dirty="0"/>
        </a:p>
      </dsp:txBody>
      <dsp:txXfrm rot="5400000">
        <a:off x="2322" y="797242"/>
        <a:ext cx="2278137" cy="2391727"/>
      </dsp:txXfrm>
    </dsp:sp>
    <dsp:sp modelId="{DAD9059A-916A-4916-A2A8-B42491568DD3}">
      <dsp:nvSpPr>
        <dsp:cNvPr id="0" name=""/>
        <dsp:cNvSpPr/>
      </dsp:nvSpPr>
      <dsp:spPr>
        <a:xfrm rot="16200000">
          <a:off x="1597281" y="854037"/>
          <a:ext cx="3986213" cy="2278137"/>
        </a:xfrm>
        <a:prstGeom prst="flowChartManualOperati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0" rIns="132953" bIns="0" numCol="1" spcCol="1270" anchor="t" anchorCtr="0">
          <a:noAutofit/>
        </a:bodyPr>
        <a:lstStyle/>
        <a:p>
          <a:pPr marL="0" lvl="0" indent="0" algn="l" defTabSz="933450">
            <a:lnSpc>
              <a:spcPct val="90000"/>
            </a:lnSpc>
            <a:spcBef>
              <a:spcPct val="0"/>
            </a:spcBef>
            <a:spcAft>
              <a:spcPct val="35000"/>
            </a:spcAft>
            <a:buNone/>
          </a:pPr>
          <a:r>
            <a:rPr lang="en-US" sz="2100" kern="1200" dirty="0"/>
            <a:t>Step 2 Feedback(Bulls and Cows)</a:t>
          </a:r>
        </a:p>
        <a:p>
          <a:pPr marL="171450" lvl="1" indent="-171450" algn="l" defTabSz="711200">
            <a:lnSpc>
              <a:spcPct val="90000"/>
            </a:lnSpc>
            <a:spcBef>
              <a:spcPct val="0"/>
            </a:spcBef>
            <a:spcAft>
              <a:spcPct val="15000"/>
            </a:spcAft>
            <a:buChar char="•"/>
          </a:pPr>
          <a:r>
            <a:rPr lang="en-US" sz="1600" kern="1200" dirty="0"/>
            <a:t> Player Receives feedback (e.g., Bulls=1, Cows=2)</a:t>
          </a:r>
        </a:p>
        <a:p>
          <a:pPr marL="171450" lvl="1" indent="-171450" algn="l" defTabSz="711200">
            <a:lnSpc>
              <a:spcPct val="90000"/>
            </a:lnSpc>
            <a:spcBef>
              <a:spcPct val="0"/>
            </a:spcBef>
            <a:spcAft>
              <a:spcPct val="15000"/>
            </a:spcAft>
            <a:buChar char="•"/>
          </a:pPr>
          <a:r>
            <a:rPr lang="en-US" sz="1600" kern="1200" dirty="0"/>
            <a:t> Feedback reduces the number of possible solutions</a:t>
          </a:r>
        </a:p>
      </dsp:txBody>
      <dsp:txXfrm rot="5400000">
        <a:off x="2451319" y="797242"/>
        <a:ext cx="2278137" cy="2391727"/>
      </dsp:txXfrm>
    </dsp:sp>
    <dsp:sp modelId="{25A33852-3C4B-4406-8856-3A4D6201948C}">
      <dsp:nvSpPr>
        <dsp:cNvPr id="0" name=""/>
        <dsp:cNvSpPr/>
      </dsp:nvSpPr>
      <dsp:spPr>
        <a:xfrm rot="16200000">
          <a:off x="4046280" y="854037"/>
          <a:ext cx="3986213" cy="2278137"/>
        </a:xfrm>
        <a:prstGeom prst="flowChartManualOperati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0" rIns="132953" bIns="0" numCol="1" spcCol="1270" anchor="t" anchorCtr="0">
          <a:noAutofit/>
        </a:bodyPr>
        <a:lstStyle/>
        <a:p>
          <a:pPr marL="0" lvl="0" indent="0" algn="l" defTabSz="933450">
            <a:lnSpc>
              <a:spcPct val="90000"/>
            </a:lnSpc>
            <a:spcBef>
              <a:spcPct val="0"/>
            </a:spcBef>
            <a:spcAft>
              <a:spcPct val="35000"/>
            </a:spcAft>
            <a:buNone/>
          </a:pPr>
          <a:r>
            <a:rPr lang="en-US" sz="2100" kern="1200" dirty="0"/>
            <a:t>Step 3 Narrow Down Options</a:t>
          </a:r>
        </a:p>
        <a:p>
          <a:pPr marL="171450" lvl="1" indent="-171450" algn="l" defTabSz="711200">
            <a:lnSpc>
              <a:spcPct val="90000"/>
            </a:lnSpc>
            <a:spcBef>
              <a:spcPct val="0"/>
            </a:spcBef>
            <a:spcAft>
              <a:spcPct val="15000"/>
            </a:spcAft>
            <a:buChar char="•"/>
          </a:pPr>
          <a:r>
            <a:rPr lang="en-US" sz="1600" kern="1200" dirty="0"/>
            <a:t> Based on feedback, eliminate invalid combinations</a:t>
          </a:r>
        </a:p>
        <a:p>
          <a:pPr marL="171450" lvl="1" indent="-171450" algn="l" defTabSz="711200">
            <a:lnSpc>
              <a:spcPct val="90000"/>
            </a:lnSpc>
            <a:spcBef>
              <a:spcPct val="0"/>
            </a:spcBef>
            <a:spcAft>
              <a:spcPct val="15000"/>
            </a:spcAft>
            <a:buChar char="•"/>
          </a:pPr>
          <a:endParaRPr lang="en-US" sz="1600" kern="1200" dirty="0"/>
        </a:p>
        <a:p>
          <a:pPr marL="171450" lvl="1" indent="-171450" algn="l" defTabSz="711200">
            <a:lnSpc>
              <a:spcPct val="90000"/>
            </a:lnSpc>
            <a:spcBef>
              <a:spcPct val="0"/>
            </a:spcBef>
            <a:spcAft>
              <a:spcPct val="15000"/>
            </a:spcAft>
            <a:buChar char="•"/>
          </a:pPr>
          <a:r>
            <a:rPr lang="en-US" sz="1600" kern="1200" dirty="0"/>
            <a:t> Reduced possibilities mean lower entropy</a:t>
          </a:r>
        </a:p>
      </dsp:txBody>
      <dsp:txXfrm rot="5400000">
        <a:off x="4900318" y="797242"/>
        <a:ext cx="2278137" cy="2391727"/>
      </dsp:txXfrm>
    </dsp:sp>
    <dsp:sp modelId="{86146B22-5360-4D1B-AC91-3378F10134EE}">
      <dsp:nvSpPr>
        <dsp:cNvPr id="0" name=""/>
        <dsp:cNvSpPr/>
      </dsp:nvSpPr>
      <dsp:spPr>
        <a:xfrm rot="16200000">
          <a:off x="6495278" y="854037"/>
          <a:ext cx="3986213" cy="2278137"/>
        </a:xfrm>
        <a:prstGeom prst="flowChartManualOperation">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0" rIns="132953" bIns="0" numCol="1" spcCol="1270" anchor="t" anchorCtr="0">
          <a:noAutofit/>
        </a:bodyPr>
        <a:lstStyle/>
        <a:p>
          <a:pPr marL="0" lvl="0" indent="0" algn="l" defTabSz="933450">
            <a:lnSpc>
              <a:spcPct val="90000"/>
            </a:lnSpc>
            <a:spcBef>
              <a:spcPct val="0"/>
            </a:spcBef>
            <a:spcAft>
              <a:spcPct val="35000"/>
            </a:spcAft>
            <a:buNone/>
          </a:pPr>
          <a:r>
            <a:rPr lang="en-US" sz="2100" kern="1200" dirty="0"/>
            <a:t>Step 4 Final Guess</a:t>
          </a:r>
        </a:p>
        <a:p>
          <a:pPr marL="171450" lvl="1" indent="-171450" algn="l" defTabSz="711200">
            <a:lnSpc>
              <a:spcPct val="90000"/>
            </a:lnSpc>
            <a:spcBef>
              <a:spcPct val="0"/>
            </a:spcBef>
            <a:spcAft>
              <a:spcPct val="15000"/>
            </a:spcAft>
            <a:buChar char="•"/>
          </a:pPr>
          <a:r>
            <a:rPr lang="en-US" sz="1600" kern="1200" dirty="0"/>
            <a:t> When only one combination remains, entropy is zero</a:t>
          </a:r>
        </a:p>
        <a:p>
          <a:pPr marL="171450" lvl="1" indent="-171450" algn="l" defTabSz="711200">
            <a:lnSpc>
              <a:spcPct val="90000"/>
            </a:lnSpc>
            <a:spcBef>
              <a:spcPct val="0"/>
            </a:spcBef>
            <a:spcAft>
              <a:spcPct val="15000"/>
            </a:spcAft>
            <a:buChar char="•"/>
          </a:pPr>
          <a:endParaRPr lang="en-US" sz="1600" kern="1200" dirty="0"/>
        </a:p>
        <a:p>
          <a:pPr marL="171450" lvl="1" indent="-171450" algn="l" defTabSz="711200">
            <a:lnSpc>
              <a:spcPct val="90000"/>
            </a:lnSpc>
            <a:spcBef>
              <a:spcPct val="0"/>
            </a:spcBef>
            <a:spcAft>
              <a:spcPct val="15000"/>
            </a:spcAft>
            <a:buChar char="•"/>
          </a:pPr>
          <a:r>
            <a:rPr lang="en-US" sz="1600" kern="1200" dirty="0"/>
            <a:t> The correct answer is identified</a:t>
          </a:r>
        </a:p>
      </dsp:txBody>
      <dsp:txXfrm rot="5400000">
        <a:off x="7349316" y="797242"/>
        <a:ext cx="2278137" cy="2391727"/>
      </dsp:txXfrm>
    </dsp:sp>
  </dsp:spTree>
</dsp:drawing>
</file>

<file path=ppt/diagrams/layout1.xml><?xml version="1.0" encoding="utf-8"?>
<dgm:layoutDef xmlns:dgm="http://schemas.openxmlformats.org/drawingml/2006/diagram" xmlns:a="http://schemas.openxmlformats.org/drawingml/2006/main" uniqueId="urn:microsoft.com/office/officeart/2005/8/layout/hList6">
  <dgm:title val=""/>
  <dgm:desc val=""/>
  <dgm:catLst>
    <dgm:cat type="list" pri="1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ptType="node" refType="h"/>
      <dgm:constr type="w" for="ch" ptType="node" refType="w"/>
      <dgm:constr type="primFontSz" for="ch" ptType="node" op="equ"/>
      <dgm:constr type="w" for="ch" forName="sibTrans" refType="w" fact="0.075"/>
    </dgm:constrLst>
    <dgm:ruleLst/>
    <dgm:forEach name="nodesForEach" axis="ch" ptType="node">
      <dgm:layoutNode name="node">
        <dgm:varLst>
          <dgm:bulletEnabled val="1"/>
        </dgm:varLst>
        <dgm:alg type="tx"/>
        <dgm:choose name="Name4">
          <dgm:if name="Name5" func="var" arg="dir" op="equ" val="norm">
            <dgm:shape xmlns:r="http://schemas.openxmlformats.org/officeDocument/2006/relationships" rot="-90" type="flowChartManualOperation" r:blip="">
              <dgm:adjLst/>
            </dgm:shape>
          </dgm:if>
          <dgm:else name="Name6">
            <dgm:shape xmlns:r="http://schemas.openxmlformats.org/officeDocument/2006/relationships" rot="90" type="flowChartManualOperation" r:blip="">
              <dgm:adjLst/>
            </dgm:shape>
          </dgm:else>
        </dgm:choose>
        <dgm:presOf axis="desOrSelf" ptType="node"/>
        <dgm:constrLst>
          <dgm:constr type="primFontSz" val="65"/>
          <dgm:constr type="tMarg"/>
          <dgm:constr type="bMarg"/>
          <dgm:constr type="lMarg" refType="primFontSz" fact="0.5"/>
          <dgm:constr type="rMarg" refType="lMarg"/>
        </dgm:constrLst>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EEBDA6D-DC69-4DCE-BAF7-6763517D3376}" type="datetimeFigureOut">
              <a:rPr lang="en-US"/>
              <a:t>11/30/2024</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2977E94-A6AB-4E02-8E43-E89F9CF4757F}" type="slidenum">
              <a:rPr/>
              <a:t>‹#›</a:t>
            </a:fld>
            <a:endParaRPr/>
          </a:p>
        </p:txBody>
      </p:sp>
    </p:spTree>
    <p:extLst>
      <p:ext uri="{BB962C8B-B14F-4D97-AF65-F5344CB8AC3E}">
        <p14:creationId xmlns:p14="http://schemas.microsoft.com/office/powerpoint/2010/main" val="215425838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7F6C43-988E-4257-9A1C-C162EF036D58}" type="datetimeFigureOut">
              <a:rPr lang="en-US"/>
              <a:t>11/30/2024</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D491D0-8E1B-49C7-849B-A28568D94497}" type="slidenum">
              <a:rPr/>
              <a:t>‹#›</a:t>
            </a:fld>
            <a:endParaRPr/>
          </a:p>
        </p:txBody>
      </p:sp>
    </p:spTree>
    <p:extLst>
      <p:ext uri="{BB962C8B-B14F-4D97-AF65-F5344CB8AC3E}">
        <p14:creationId xmlns:p14="http://schemas.microsoft.com/office/powerpoint/2010/main" val="17263258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Rectangle 8"/>
          <p:cNvSpPr/>
          <p:nvPr/>
        </p:nvSpPr>
        <p:spPr>
          <a:xfrm>
            <a:off x="2832533" y="1371600"/>
            <a:ext cx="9359467"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10" name="Rectangle 9"/>
          <p:cNvSpPr/>
          <p:nvPr/>
        </p:nvSpPr>
        <p:spPr>
          <a:xfrm>
            <a:off x="2832533" y="4462272"/>
            <a:ext cx="9359467" cy="10332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ctrTitle"/>
          </p:nvPr>
        </p:nvSpPr>
        <p:spPr bwMode="black">
          <a:xfrm>
            <a:off x="3175199" y="1943842"/>
            <a:ext cx="8500062" cy="2387600"/>
          </a:xfrm>
        </p:spPr>
        <p:txBody>
          <a:bodyPr anchor="b"/>
          <a:lstStyle>
            <a:lvl1pPr algn="l">
              <a:lnSpc>
                <a:spcPct val="90000"/>
              </a:lnSpc>
              <a:defRPr sz="6000" b="1">
                <a:solidFill>
                  <a:schemeClr val="tx1"/>
                </a:solidFill>
              </a:defRPr>
            </a:lvl1pPr>
          </a:lstStyle>
          <a:p>
            <a:r>
              <a:rPr lang="en-US"/>
              <a:t>Click to edit Master title style</a:t>
            </a:r>
            <a:endParaRPr/>
          </a:p>
        </p:txBody>
      </p:sp>
      <p:sp>
        <p:nvSpPr>
          <p:cNvPr id="3" name="Subtitle 2"/>
          <p:cNvSpPr>
            <a:spLocks noGrp="1"/>
          </p:cNvSpPr>
          <p:nvPr>
            <p:ph type="subTitle" idx="1"/>
          </p:nvPr>
        </p:nvSpPr>
        <p:spPr>
          <a:xfrm>
            <a:off x="3175199" y="4538659"/>
            <a:ext cx="8500062" cy="865321"/>
          </a:xfrm>
        </p:spPr>
        <p:txBody>
          <a:bodyPr/>
          <a:lstStyle>
            <a:lvl1pPr marL="0" indent="0" algn="l">
              <a:spcBef>
                <a:spcPts val="0"/>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a:p>
        </p:txBody>
      </p:sp>
      <p:sp>
        <p:nvSpPr>
          <p:cNvPr id="11"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11/30/2024</a:t>
            </a:fld>
            <a:endParaRPr lang="en-US" dirty="0"/>
          </a:p>
        </p:txBody>
      </p:sp>
      <p:sp>
        <p:nvSpPr>
          <p:cNvPr id="12"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13"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3047549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11/30/2024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644058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p:cNvSpPr/>
          <p:nvPr/>
        </p:nvSpPr>
        <p:spPr>
          <a:xfrm rot="5400000">
            <a:off x="8267671" y="3370131"/>
            <a:ext cx="6858000"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invGray">
          <a:xfrm rot="5400000">
            <a:off x="7523375" y="2743540"/>
            <a:ext cx="6857433" cy="1371487"/>
          </a:xfrm>
          <a:prstGeom prst="rect">
            <a:avLst/>
          </a:prstGeom>
        </p:spPr>
      </p:pic>
      <p:sp>
        <p:nvSpPr>
          <p:cNvPr id="2" name="Vertical Title 1"/>
          <p:cNvSpPr>
            <a:spLocks noGrp="1"/>
          </p:cNvSpPr>
          <p:nvPr>
            <p:ph type="title" orient="vert"/>
          </p:nvPr>
        </p:nvSpPr>
        <p:spPr>
          <a:xfrm>
            <a:off x="10266348" y="462249"/>
            <a:ext cx="1370886" cy="5714714"/>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378199" y="462249"/>
            <a:ext cx="9693088" cy="571471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a:xfrm>
            <a:off x="378199" y="6356350"/>
            <a:ext cx="1971947" cy="365125"/>
          </a:xfrm>
        </p:spPr>
        <p:txBody>
          <a:bodyPr/>
          <a:lstStyle/>
          <a:p>
            <a:fld id="{2CCFE9AC-F15C-4FA0-A6F1-298829FA691D}" type="datetimeFigureOut">
              <a:rPr lang="en-US"/>
              <a:t>11/30/2024</a:t>
            </a:fld>
            <a:endParaRPr/>
          </a:p>
        </p:txBody>
      </p:sp>
      <p:sp>
        <p:nvSpPr>
          <p:cNvPr id="5" name="Footer Placeholder 4"/>
          <p:cNvSpPr>
            <a:spLocks noGrp="1"/>
          </p:cNvSpPr>
          <p:nvPr>
            <p:ph type="ftr" sz="quarter" idx="11"/>
          </p:nvPr>
        </p:nvSpPr>
        <p:spPr>
          <a:xfrm>
            <a:off x="2382374" y="6356350"/>
            <a:ext cx="5687786" cy="365125"/>
          </a:xfrm>
        </p:spPr>
        <p:txBody>
          <a:bodyPr/>
          <a:lstStyle/>
          <a:p>
            <a:endParaRPr/>
          </a:p>
        </p:txBody>
      </p:sp>
      <p:sp>
        <p:nvSpPr>
          <p:cNvPr id="6" name="Slide Number Placeholder 5"/>
          <p:cNvSpPr>
            <a:spLocks noGrp="1"/>
          </p:cNvSpPr>
          <p:nvPr>
            <p:ph type="sldNum" sz="quarter" idx="12"/>
          </p:nvPr>
        </p:nvSpPr>
        <p:spPr>
          <a:xfrm>
            <a:off x="8102389" y="6356350"/>
            <a:ext cx="1968898" cy="365125"/>
          </a:xfrm>
        </p:spPr>
        <p:txBody>
          <a:bodyPr/>
          <a:lstStyle/>
          <a:p>
            <a:fld id="{BD266BE7-899D-4075-917F-DBDE33B6B692}" type="slidenum">
              <a:rPr/>
              <a:t>‹#›</a:t>
            </a:fld>
            <a:endParaRPr/>
          </a:p>
        </p:txBody>
      </p:sp>
    </p:spTree>
    <p:extLst>
      <p:ext uri="{BB962C8B-B14F-4D97-AF65-F5344CB8AC3E}">
        <p14:creationId xmlns:p14="http://schemas.microsoft.com/office/powerpoint/2010/main" val="3029411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Date Placeholder 3"/>
          <p:cNvSpPr>
            <a:spLocks noGrp="1"/>
          </p:cNvSpPr>
          <p:nvPr>
            <p:ph type="dt" sz="half" idx="10"/>
          </p:nvPr>
        </p:nvSpPr>
        <p:spPr/>
        <p:txBody>
          <a:bodyPr/>
          <a:lstStyle/>
          <a:p>
            <a:fld id="{2CCFE9AC-F15C-4FA0-A6F1-298829FA691D}" type="datetimeFigureOut">
              <a:rPr lang="en-US"/>
              <a:t>11/30/2024</a:t>
            </a:fld>
            <a:endParaRPr/>
          </a:p>
        </p:txBody>
      </p:sp>
      <p:sp>
        <p:nvSpPr>
          <p:cNvPr id="5" name="Footer Placeholder 4"/>
          <p:cNvSpPr>
            <a:spLocks noGrp="1"/>
          </p:cNvSpPr>
          <p:nvPr>
            <p:ph type="ftr" sz="quarter" idx="11"/>
          </p:nvPr>
        </p:nvSpPr>
        <p:spPr/>
        <p:txBody>
          <a:bodyPr/>
          <a:lstStyle/>
          <a:p>
            <a:endParaRPr/>
          </a:p>
        </p:txBody>
      </p:sp>
      <p:sp>
        <p:nvSpPr>
          <p:cNvPr id="6" name="Slide Number Placeholder 5"/>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5413334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bwMode="inv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Rectangle 7"/>
          <p:cNvSpPr/>
          <p:nvPr/>
        </p:nvSpPr>
        <p:spPr>
          <a:xfrm>
            <a:off x="3502152" y="-20637"/>
            <a:ext cx="7315200" cy="43434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9" name="Rectangle 8"/>
          <p:cNvSpPr/>
          <p:nvPr/>
        </p:nvSpPr>
        <p:spPr>
          <a:xfrm>
            <a:off x="3502152" y="4462272"/>
            <a:ext cx="7315200" cy="171907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sp>
        <p:nvSpPr>
          <p:cNvPr id="2" name="Title 1"/>
          <p:cNvSpPr>
            <a:spLocks noGrp="1"/>
          </p:cNvSpPr>
          <p:nvPr>
            <p:ph type="title"/>
          </p:nvPr>
        </p:nvSpPr>
        <p:spPr bwMode="black">
          <a:xfrm>
            <a:off x="3838015" y="658346"/>
            <a:ext cx="6597464" cy="3664417"/>
          </a:xfrm>
        </p:spPr>
        <p:txBody>
          <a:bodyPr anchor="b">
            <a:normAutofit/>
          </a:bodyPr>
          <a:lstStyle>
            <a:lvl1pPr>
              <a:lnSpc>
                <a:spcPct val="90000"/>
              </a:lnSpc>
              <a:defRPr sz="5000" b="1">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3838014" y="4589463"/>
            <a:ext cx="6597465" cy="1500187"/>
          </a:xfrm>
        </p:spPr>
        <p:txBody>
          <a:bodyPr/>
          <a:lstStyle>
            <a:lvl1pPr marL="0" indent="0">
              <a:spcBef>
                <a:spcPts val="0"/>
              </a:spcBef>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bg2"/>
                </a:solidFill>
              </a:defRPr>
            </a:lvl1pPr>
          </a:lstStyle>
          <a:p>
            <a:fld id="{2CCFE9AC-F15C-4FA0-A6F1-298829FA691D}" type="datetimeFigureOut">
              <a:rPr lang="en-US" smtClean="0"/>
              <a:pPr/>
              <a:t>11/30/2024</a:t>
            </a:fld>
            <a:endParaRPr lang="en-US"/>
          </a:p>
        </p:txBody>
      </p:sp>
      <p:sp>
        <p:nvSpPr>
          <p:cNvPr id="5" name="Footer Placeholder 4"/>
          <p:cNvSpPr>
            <a:spLocks noGrp="1"/>
          </p:cNvSpPr>
          <p:nvPr>
            <p:ph type="ftr" sz="quarter" idx="11"/>
          </p:nvPr>
        </p:nvSpPr>
        <p:spPr/>
        <p:txBody>
          <a:bodyPr/>
          <a:lstStyle>
            <a:lvl1pPr>
              <a:defRPr>
                <a:solidFill>
                  <a:schemeClr val="bg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4282452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280160" y="2194560"/>
            <a:ext cx="448970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415368" y="2194560"/>
            <a:ext cx="4493424" cy="398678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11/30/2024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20104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280160"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80160"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419088" y="1828456"/>
            <a:ext cx="4489704" cy="83069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9088" y="2743194"/>
            <a:ext cx="4489704" cy="34337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7" name="Date Placeholder 6"/>
          <p:cNvSpPr>
            <a:spLocks noGrp="1"/>
          </p:cNvSpPr>
          <p:nvPr>
            <p:ph type="dt" sz="half" idx="10"/>
          </p:nvPr>
        </p:nvSpPr>
        <p:spPr/>
        <p:txBody>
          <a:bodyPr/>
          <a:lstStyle/>
          <a:p>
            <a:fld id="{2CCFE9AC-F15C-4FA0-A6F1-298829FA691D}" type="datetimeFigureOut">
              <a:rPr lang="en-US"/>
              <a:t>11/30/2024</a:t>
            </a:fld>
            <a:endParaRPr/>
          </a:p>
        </p:txBody>
      </p:sp>
      <p:sp>
        <p:nvSpPr>
          <p:cNvPr id="8" name="Footer Placeholder 7"/>
          <p:cNvSpPr>
            <a:spLocks noGrp="1"/>
          </p:cNvSpPr>
          <p:nvPr>
            <p:ph type="ftr" sz="quarter" idx="11"/>
          </p:nvPr>
        </p:nvSpPr>
        <p:spPr/>
        <p:txBody>
          <a:bodyPr/>
          <a:lstStyle/>
          <a:p>
            <a:endParaRPr/>
          </a:p>
        </p:txBody>
      </p:sp>
      <p:sp>
        <p:nvSpPr>
          <p:cNvPr id="9" name="Slide Number Placeholder 8"/>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2612869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2CCFE9AC-F15C-4FA0-A6F1-298829FA691D}" type="datetimeFigureOut">
              <a:rPr lang="en-US"/>
              <a:t>11/30/2024</a:t>
            </a:fld>
            <a:endParaRPr/>
          </a:p>
        </p:txBody>
      </p:sp>
      <p:sp>
        <p:nvSpPr>
          <p:cNvPr id="4" name="Footer Placeholder 3"/>
          <p:cNvSpPr>
            <a:spLocks noGrp="1"/>
          </p:cNvSpPr>
          <p:nvPr>
            <p:ph type="ftr" sz="quarter" idx="11"/>
          </p:nvPr>
        </p:nvSpPr>
        <p:spPr/>
        <p:txBody>
          <a:bodyPr/>
          <a:lstStyle/>
          <a:p>
            <a:endParaRPr/>
          </a:p>
        </p:txBody>
      </p:sp>
      <p:sp>
        <p:nvSpPr>
          <p:cNvPr id="5" name="Slide Number Placeholder 4"/>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26416112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CCFE9AC-F15C-4FA0-A6F1-298829FA691D}" type="datetimeFigureOut">
              <a:rPr lang="en-US"/>
              <a:t>11/30/2024</a:t>
            </a:fld>
            <a:endParaRPr/>
          </a:p>
        </p:txBody>
      </p:sp>
      <p:sp>
        <p:nvSpPr>
          <p:cNvPr id="3" name="Footer Placeholder 2"/>
          <p:cNvSpPr>
            <a:spLocks noGrp="1"/>
          </p:cNvSpPr>
          <p:nvPr>
            <p:ph type="ftr" sz="quarter" idx="11"/>
          </p:nvPr>
        </p:nvSpPr>
        <p:spPr/>
        <p:txBody>
          <a:bodyPr/>
          <a:lstStyle/>
          <a:p>
            <a:endParaRPr/>
          </a:p>
        </p:txBody>
      </p:sp>
      <p:sp>
        <p:nvSpPr>
          <p:cNvPr id="4" name="Slide Number Placeholder 3"/>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1830296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2"/>
          <p:cNvSpPr>
            <a:spLocks noGrp="1"/>
          </p:cNvSpPr>
          <p:nvPr>
            <p:ph type="body" sz="half" idx="2"/>
          </p:nvPr>
        </p:nvSpPr>
        <p:spPr>
          <a:xfrm>
            <a:off x="1291818" y="2465294"/>
            <a:ext cx="3834874" cy="3711669"/>
          </a:xfrm>
        </p:spPr>
        <p:txBody>
          <a:bodyPr>
            <a:normAutofit/>
          </a:bodyPr>
          <a:lstStyle>
            <a:lvl1pPr marL="0" indent="0">
              <a:spcBef>
                <a:spcPts val="1500"/>
              </a:spcBef>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3"/>
          <p:cNvSpPr>
            <a:spLocks noGrp="1"/>
          </p:cNvSpPr>
          <p:nvPr>
            <p:ph idx="1"/>
          </p:nvPr>
        </p:nvSpPr>
        <p:spPr>
          <a:xfrm>
            <a:off x="5518897" y="2465294"/>
            <a:ext cx="5174504" cy="3711669"/>
          </a:xfrm>
        </p:spPr>
        <p:txBody>
          <a:bodyPr>
            <a:normAutofit/>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2CCFE9AC-F15C-4FA0-A6F1-298829FA691D}" type="datetimeFigureOut">
              <a:rPr lang="en-US"/>
              <a:t>11/30/2024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31147424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ctr">
            <a:normAutofit/>
          </a:bodyPr>
          <a:lstStyle>
            <a:lvl1pPr>
              <a:defRPr sz="3000"/>
            </a:lvl1pPr>
          </a:lstStyle>
          <a:p>
            <a:r>
              <a:rPr lang="en-US"/>
              <a:t>Click to edit Master title style</a:t>
            </a:r>
            <a:endParaRPr/>
          </a:p>
        </p:txBody>
      </p:sp>
      <p:sp>
        <p:nvSpPr>
          <p:cNvPr id="4" name="Text Placeholder 3"/>
          <p:cNvSpPr>
            <a:spLocks noGrp="1"/>
          </p:cNvSpPr>
          <p:nvPr>
            <p:ph type="body" sz="half" idx="2"/>
          </p:nvPr>
        </p:nvSpPr>
        <p:spPr>
          <a:xfrm>
            <a:off x="1291819" y="2465293"/>
            <a:ext cx="3834874" cy="3711669"/>
          </a:xfrm>
        </p:spPr>
        <p:txBody>
          <a:bodyPr>
            <a:normAutofit/>
          </a:bodyPr>
          <a:lstStyle>
            <a:lvl1pPr marL="0" indent="0">
              <a:buNone/>
              <a:defRPr sz="2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5518896" y="1828456"/>
            <a:ext cx="5389895" cy="5029544"/>
          </a:xfrm>
        </p:spPr>
        <p:txBody>
          <a:bodyPr tIns="137160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5" name="Date Placeholder 4"/>
          <p:cNvSpPr>
            <a:spLocks noGrp="1"/>
          </p:cNvSpPr>
          <p:nvPr>
            <p:ph type="dt" sz="half" idx="10"/>
          </p:nvPr>
        </p:nvSpPr>
        <p:spPr/>
        <p:txBody>
          <a:bodyPr/>
          <a:lstStyle/>
          <a:p>
            <a:fld id="{2CCFE9AC-F15C-4FA0-A6F1-298829FA691D}" type="datetimeFigureOut">
              <a:rPr lang="en-US"/>
              <a:t>11/30/2024</a:t>
            </a:fld>
            <a:endParaRPr/>
          </a:p>
        </p:txBody>
      </p:sp>
      <p:sp>
        <p:nvSpPr>
          <p:cNvPr id="6" name="Footer Placeholder 5"/>
          <p:cNvSpPr>
            <a:spLocks noGrp="1"/>
          </p:cNvSpPr>
          <p:nvPr>
            <p:ph type="ftr" sz="quarter" idx="11"/>
          </p:nvPr>
        </p:nvSpPr>
        <p:spPr/>
        <p:txBody>
          <a:bodyPr/>
          <a:lstStyle/>
          <a:p>
            <a:endParaRPr/>
          </a:p>
        </p:txBody>
      </p:sp>
      <p:sp>
        <p:nvSpPr>
          <p:cNvPr id="7" name="Slide Number Placeholder 6"/>
          <p:cNvSpPr>
            <a:spLocks noGrp="1"/>
          </p:cNvSpPr>
          <p:nvPr>
            <p:ph type="sldNum" sz="quarter" idx="12"/>
          </p:nvPr>
        </p:nvSpPr>
        <p:spPr/>
        <p:txBody>
          <a:bodyPr/>
          <a:lstStyle/>
          <a:p>
            <a:fld id="{BD266BE7-899D-4075-917F-DBDE33B6B692}" type="slidenum">
              <a:rPr/>
              <a:t>‹#›</a:t>
            </a:fld>
            <a:endParaRPr/>
          </a:p>
        </p:txBody>
      </p:sp>
    </p:spTree>
    <p:extLst>
      <p:ext uri="{BB962C8B-B14F-4D97-AF65-F5344CB8AC3E}">
        <p14:creationId xmlns:p14="http://schemas.microsoft.com/office/powerpoint/2010/main" val="41613664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0" y="347472"/>
            <a:ext cx="12188952" cy="11887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8" name="Picture 7"/>
          <p:cNvPicPr>
            <a:picLocks noChangeAspect="1"/>
          </p:cNvPicPr>
          <p:nvPr/>
        </p:nvPicPr>
        <p:blipFill>
          <a:blip r:embed="rId13">
            <a:extLst>
              <a:ext uri="{28A0092B-C50C-407E-A947-70E740481C1C}">
                <a14:useLocalDpi xmlns:a14="http://schemas.microsoft.com/office/drawing/2010/main" val="0"/>
              </a:ext>
            </a:extLst>
          </a:blip>
          <a:stretch>
            <a:fillRect/>
          </a:stretch>
        </p:blipFill>
        <p:spPr bwMode="invGray">
          <a:xfrm>
            <a:off x="0" y="457200"/>
            <a:ext cx="12188952" cy="1371257"/>
          </a:xfrm>
          <a:prstGeom prst="rect">
            <a:avLst/>
          </a:prstGeom>
        </p:spPr>
      </p:pic>
      <p:sp>
        <p:nvSpPr>
          <p:cNvPr id="2" name="Title Placeholder 1"/>
          <p:cNvSpPr>
            <a:spLocks noGrp="1"/>
          </p:cNvSpPr>
          <p:nvPr>
            <p:ph type="title"/>
          </p:nvPr>
        </p:nvSpPr>
        <p:spPr bwMode="black">
          <a:xfrm>
            <a:off x="1280160" y="466343"/>
            <a:ext cx="9628632" cy="1362113"/>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1280160" y="2190749"/>
            <a:ext cx="9628632" cy="39862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1280160" y="6356350"/>
            <a:ext cx="1971947" cy="365125"/>
          </a:xfrm>
          <a:prstGeom prst="rect">
            <a:avLst/>
          </a:prstGeom>
        </p:spPr>
        <p:txBody>
          <a:bodyPr vert="horz" lIns="91440" tIns="45720" rIns="91440" bIns="45720" rtlCol="0" anchor="ctr"/>
          <a:lstStyle>
            <a:lvl1pPr algn="l">
              <a:defRPr sz="1200" baseline="0">
                <a:solidFill>
                  <a:schemeClr val="tx1"/>
                </a:solidFill>
              </a:defRPr>
            </a:lvl1pPr>
          </a:lstStyle>
          <a:p>
            <a:fld id="{2CCFE9AC-F15C-4FA0-A6F1-298829FA691D}" type="datetimeFigureOut">
              <a:rPr lang="en-US" smtClean="0"/>
              <a:pPr/>
              <a:t>11/30/2024</a:t>
            </a:fld>
            <a:endParaRPr lang="en-US" dirty="0"/>
          </a:p>
        </p:txBody>
      </p:sp>
      <p:sp>
        <p:nvSpPr>
          <p:cNvPr id="5" name="Footer Placeholder 4"/>
          <p:cNvSpPr>
            <a:spLocks noGrp="1"/>
          </p:cNvSpPr>
          <p:nvPr>
            <p:ph type="ftr" sz="quarter" idx="3"/>
          </p:nvPr>
        </p:nvSpPr>
        <p:spPr>
          <a:xfrm>
            <a:off x="3252107" y="6356350"/>
            <a:ext cx="5687786" cy="365125"/>
          </a:xfrm>
          <a:prstGeom prst="rect">
            <a:avLst/>
          </a:prstGeom>
        </p:spPr>
        <p:txBody>
          <a:bodyPr vert="horz" lIns="91440" tIns="45720" rIns="91440" bIns="45720" rtlCol="0" anchor="ctr"/>
          <a:lstStyle>
            <a:lvl1pPr algn="ctr">
              <a:defRPr sz="1200" baseline="0">
                <a:solidFill>
                  <a:schemeClr val="tx1"/>
                </a:solidFill>
              </a:defRPr>
            </a:lvl1pPr>
          </a:lstStyle>
          <a:p>
            <a:endParaRPr lang="en-US"/>
          </a:p>
        </p:txBody>
      </p:sp>
      <p:sp>
        <p:nvSpPr>
          <p:cNvPr id="6" name="Slide Number Placeholder 5"/>
          <p:cNvSpPr>
            <a:spLocks noGrp="1"/>
          </p:cNvSpPr>
          <p:nvPr>
            <p:ph type="sldNum" sz="quarter" idx="4"/>
          </p:nvPr>
        </p:nvSpPr>
        <p:spPr>
          <a:xfrm>
            <a:off x="8939894" y="6356350"/>
            <a:ext cx="1968898" cy="365125"/>
          </a:xfrm>
          <a:prstGeom prst="rect">
            <a:avLst/>
          </a:prstGeom>
        </p:spPr>
        <p:txBody>
          <a:bodyPr vert="horz" lIns="91440" tIns="45720" rIns="91440" bIns="45720" rtlCol="0" anchor="ctr"/>
          <a:lstStyle>
            <a:lvl1pPr algn="r">
              <a:defRPr sz="1200" baseline="0">
                <a:solidFill>
                  <a:schemeClr val="tx1"/>
                </a:solidFill>
              </a:defRPr>
            </a:lvl1pPr>
          </a:lstStyle>
          <a:p>
            <a:fld id="{BD266BE7-899D-4075-917F-DBDE33B6B692}" type="slidenum">
              <a:rPr lang="en-US" smtClean="0"/>
              <a:pPr/>
              <a:t>‹#›</a:t>
            </a:fld>
            <a:endParaRPr lang="en-US"/>
          </a:p>
        </p:txBody>
      </p:sp>
    </p:spTree>
    <p:extLst>
      <p:ext uri="{BB962C8B-B14F-4D97-AF65-F5344CB8AC3E}">
        <p14:creationId xmlns:p14="http://schemas.microsoft.com/office/powerpoint/2010/main" val="287192102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5000"/>
        </a:lnSpc>
        <a:spcBef>
          <a:spcPct val="0"/>
        </a:spcBef>
        <a:buNone/>
        <a:defRPr sz="3000" kern="1200">
          <a:solidFill>
            <a:schemeClr val="bg1"/>
          </a:solidFill>
          <a:latin typeface="+mj-lt"/>
          <a:ea typeface="+mj-ea"/>
          <a:cs typeface="+mj-cs"/>
        </a:defRPr>
      </a:lvl1pPr>
    </p:titleStyle>
    <p:bodyStyle>
      <a:lvl1pPr marL="228600" indent="-228600" algn="l" defTabSz="914400" rtl="0" eaLnBrk="1" latinLnBrk="0" hangingPunct="1">
        <a:lnSpc>
          <a:spcPct val="100000"/>
        </a:lnSpc>
        <a:spcBef>
          <a:spcPts val="1500"/>
        </a:spcBef>
        <a:buFont typeface="Wingdings" panose="05000000000000000000" pitchFamily="2" charset="2"/>
        <a:buChar char="§"/>
        <a:defRPr sz="2200" kern="1200">
          <a:solidFill>
            <a:schemeClr val="tx1"/>
          </a:solidFill>
          <a:latin typeface="+mn-lt"/>
          <a:ea typeface="+mn-ea"/>
          <a:cs typeface="+mn-cs"/>
        </a:defRPr>
      </a:lvl1pPr>
      <a:lvl2pPr marL="685800" indent="-228600" algn="l" defTabSz="914400" rtl="0" eaLnBrk="1" latinLnBrk="0" hangingPunct="1">
        <a:lnSpc>
          <a:spcPct val="100000"/>
        </a:lnSpc>
        <a:spcBef>
          <a:spcPts val="300"/>
        </a:spcBef>
        <a:buFont typeface="Wingdings" panose="05000000000000000000" pitchFamily="2" charset="2"/>
        <a:buChar char="§"/>
        <a:defRPr sz="2000" kern="1200">
          <a:solidFill>
            <a:schemeClr val="tx1"/>
          </a:solidFill>
          <a:latin typeface="+mn-lt"/>
          <a:ea typeface="+mn-ea"/>
          <a:cs typeface="+mn-cs"/>
        </a:defRPr>
      </a:lvl2pPr>
      <a:lvl3pPr marL="1143000" indent="-228600" algn="l" defTabSz="914400" rtl="0" eaLnBrk="1" latinLnBrk="0" hangingPunct="1">
        <a:lnSpc>
          <a:spcPct val="100000"/>
        </a:lnSpc>
        <a:spcBef>
          <a:spcPts val="300"/>
        </a:spcBef>
        <a:buFont typeface="Wingdings" panose="05000000000000000000" pitchFamily="2" charset="2"/>
        <a:buChar char="§"/>
        <a:defRPr sz="1800" kern="1200">
          <a:solidFill>
            <a:schemeClr val="tx1"/>
          </a:solidFill>
          <a:latin typeface="+mn-lt"/>
          <a:ea typeface="+mn-ea"/>
          <a:cs typeface="+mn-cs"/>
        </a:defRPr>
      </a:lvl3pPr>
      <a:lvl4pPr marL="1600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4pPr>
      <a:lvl5pPr marL="20574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5pPr>
      <a:lvl6pPr marL="25146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6pPr>
      <a:lvl7pPr marL="29718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7pPr>
      <a:lvl8pPr marL="34290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8pPr>
      <a:lvl9pPr marL="3886200" indent="-228600" algn="l" defTabSz="914400" rtl="0" eaLnBrk="1" latinLnBrk="0" hangingPunct="1">
        <a:lnSpc>
          <a:spcPct val="100000"/>
        </a:lnSpc>
        <a:spcBef>
          <a:spcPts val="0"/>
        </a:spcBef>
        <a:buFont typeface="Wingdings" panose="05000000000000000000" pitchFamily="2" charset="2"/>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dirty="0"/>
              <a:t>Understanding Entropy in Bulls and Cows</a:t>
            </a:r>
          </a:p>
        </p:txBody>
      </p:sp>
      <p:sp>
        <p:nvSpPr>
          <p:cNvPr id="3" name="Subtitle 2"/>
          <p:cNvSpPr>
            <a:spLocks noGrp="1"/>
          </p:cNvSpPr>
          <p:nvPr>
            <p:ph type="subTitle" idx="1"/>
          </p:nvPr>
        </p:nvSpPr>
        <p:spPr/>
        <p:txBody>
          <a:bodyPr/>
          <a:lstStyle/>
          <a:p>
            <a:r>
              <a:rPr lang="en-US" dirty="0"/>
              <a:t>Theoretical Background, Gameplay Insights, and Practical Implications</a:t>
            </a:r>
          </a:p>
        </p:txBody>
      </p:sp>
    </p:spTree>
    <p:extLst>
      <p:ext uri="{BB962C8B-B14F-4D97-AF65-F5344CB8AC3E}">
        <p14:creationId xmlns:p14="http://schemas.microsoft.com/office/powerpoint/2010/main" val="1732698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23F1C-4CCD-EC78-56B4-65B6235DB3C0}"/>
              </a:ext>
            </a:extLst>
          </p:cNvPr>
          <p:cNvSpPr>
            <a:spLocks noGrp="1"/>
          </p:cNvSpPr>
          <p:nvPr>
            <p:ph type="title"/>
          </p:nvPr>
        </p:nvSpPr>
        <p:spPr/>
        <p:txBody>
          <a:bodyPr/>
          <a:lstStyle/>
          <a:p>
            <a:r>
              <a:rPr lang="en-US" dirty="0"/>
              <a:t>Steps in Entropy Calculation</a:t>
            </a:r>
          </a:p>
        </p:txBody>
      </p:sp>
      <p:sp>
        <p:nvSpPr>
          <p:cNvPr id="3" name="Content Placeholder 2">
            <a:extLst>
              <a:ext uri="{FF2B5EF4-FFF2-40B4-BE49-F238E27FC236}">
                <a16:creationId xmlns:a16="http://schemas.microsoft.com/office/drawing/2014/main" id="{8001C4DD-2D33-F5AD-8121-0A98CC4A2B2E}"/>
              </a:ext>
            </a:extLst>
          </p:cNvPr>
          <p:cNvSpPr>
            <a:spLocks noGrp="1"/>
          </p:cNvSpPr>
          <p:nvPr>
            <p:ph sz="half" idx="1"/>
          </p:nvPr>
        </p:nvSpPr>
        <p:spPr/>
        <p:txBody>
          <a:bodyPr>
            <a:normAutofit fontScale="92500" lnSpcReduction="20000"/>
          </a:bodyPr>
          <a:lstStyle/>
          <a:p>
            <a:r>
              <a:rPr lang="en-US" dirty="0"/>
              <a:t>Let’s calculate entropy after a guess. Suppose the secret number is 1234, and we guess 1243, getting feedback of 2 bulls and 2 cows.</a:t>
            </a:r>
          </a:p>
          <a:p>
            <a:r>
              <a:rPr lang="en-US" dirty="0"/>
              <a:t>We then consider all numbers consistent with this feedback and calculate the entropy of this subset. Lower entropy means fewer possible numbers remain.</a:t>
            </a:r>
          </a:p>
          <a:p>
            <a:r>
              <a:rPr lang="en-US" dirty="0"/>
              <a:t>This process of guessing, filtering, and recalculating entropy repeats until the entropy reaches zero, which occurs when only one number—the secret number—remains.</a:t>
            </a:r>
          </a:p>
        </p:txBody>
      </p:sp>
      <p:pic>
        <p:nvPicPr>
          <p:cNvPr id="8" name="Content Placeholder 7">
            <a:extLst>
              <a:ext uri="{FF2B5EF4-FFF2-40B4-BE49-F238E27FC236}">
                <a16:creationId xmlns:a16="http://schemas.microsoft.com/office/drawing/2014/main" id="{7FC62C8C-16CC-E414-4046-37A7EC06E5C3}"/>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813754" y="2839561"/>
            <a:ext cx="4095545" cy="2696527"/>
          </a:xfrm>
        </p:spPr>
      </p:pic>
    </p:spTree>
    <p:extLst>
      <p:ext uri="{BB962C8B-B14F-4D97-AF65-F5344CB8AC3E}">
        <p14:creationId xmlns:p14="http://schemas.microsoft.com/office/powerpoint/2010/main" val="849875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7F0E3-A0CA-EF09-6204-0B15D9D14678}"/>
              </a:ext>
            </a:extLst>
          </p:cNvPr>
          <p:cNvSpPr>
            <a:spLocks noGrp="1"/>
          </p:cNvSpPr>
          <p:nvPr>
            <p:ph type="title"/>
          </p:nvPr>
        </p:nvSpPr>
        <p:spPr/>
        <p:txBody>
          <a:bodyPr/>
          <a:lstStyle/>
          <a:p>
            <a:r>
              <a:rPr lang="en-US" dirty="0"/>
              <a:t>Practical Implications of Entropy (Applications Beyond Games)</a:t>
            </a:r>
          </a:p>
        </p:txBody>
      </p:sp>
      <p:sp>
        <p:nvSpPr>
          <p:cNvPr id="3" name="Content Placeholder 2">
            <a:extLst>
              <a:ext uri="{FF2B5EF4-FFF2-40B4-BE49-F238E27FC236}">
                <a16:creationId xmlns:a16="http://schemas.microsoft.com/office/drawing/2014/main" id="{ECAC79E1-9767-8218-666A-EAFC643D7561}"/>
              </a:ext>
            </a:extLst>
          </p:cNvPr>
          <p:cNvSpPr>
            <a:spLocks noGrp="1"/>
          </p:cNvSpPr>
          <p:nvPr>
            <p:ph sz="half" idx="1"/>
          </p:nvPr>
        </p:nvSpPr>
        <p:spPr/>
        <p:txBody>
          <a:bodyPr>
            <a:normAutofit fontScale="92500" lnSpcReduction="20000"/>
          </a:bodyPr>
          <a:lstStyle/>
          <a:p>
            <a:r>
              <a:rPr lang="en-US" dirty="0"/>
              <a:t> Entropy isn’t just useful for games. It’s a fundamental concept in machine learning, data compression, and cryptography</a:t>
            </a:r>
          </a:p>
          <a:p>
            <a:r>
              <a:rPr lang="en-US" dirty="0"/>
              <a:t> For example, in data compression, entropy helps identify patterns to reduce file sizes. In machine learning, it’s used to calculate information gain in decision trees</a:t>
            </a:r>
          </a:p>
          <a:p>
            <a:r>
              <a:rPr lang="en-US" dirty="0"/>
              <a:t> Additionally, in cryptography, entropy ensures the strength of encryption keys by maximizing randomness, making systems more secure against attacks.</a:t>
            </a:r>
          </a:p>
        </p:txBody>
      </p:sp>
      <p:pic>
        <p:nvPicPr>
          <p:cNvPr id="12" name="Content Placeholder 11">
            <a:extLst>
              <a:ext uri="{FF2B5EF4-FFF2-40B4-BE49-F238E27FC236}">
                <a16:creationId xmlns:a16="http://schemas.microsoft.com/office/drawing/2014/main" id="{0563A834-44FD-ED77-5ECF-FCC0F2A51D7D}"/>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668294" y="2193925"/>
            <a:ext cx="3987800" cy="3987800"/>
          </a:xfrm>
        </p:spPr>
      </p:pic>
      <p:pic>
        <p:nvPicPr>
          <p:cNvPr id="14" name="Picture 13">
            <a:extLst>
              <a:ext uri="{FF2B5EF4-FFF2-40B4-BE49-F238E27FC236}">
                <a16:creationId xmlns:a16="http://schemas.microsoft.com/office/drawing/2014/main" id="{34ED820C-C231-E45E-190D-7EEA2778C9AC}"/>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668294" y="2193543"/>
            <a:ext cx="3987801" cy="3987801"/>
          </a:xfrm>
          <a:prstGeom prst="rect">
            <a:avLst/>
          </a:prstGeom>
        </p:spPr>
      </p:pic>
    </p:spTree>
    <p:extLst>
      <p:ext uri="{BB962C8B-B14F-4D97-AF65-F5344CB8AC3E}">
        <p14:creationId xmlns:p14="http://schemas.microsoft.com/office/powerpoint/2010/main" val="15842420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980B1B-090E-3FE1-7931-165A3DF35AFA}"/>
              </a:ext>
            </a:extLst>
          </p:cNvPr>
          <p:cNvSpPr>
            <a:spLocks noGrp="1"/>
          </p:cNvSpPr>
          <p:nvPr>
            <p:ph type="title"/>
          </p:nvPr>
        </p:nvSpPr>
        <p:spPr/>
        <p:txBody>
          <a:bodyPr/>
          <a:lstStyle/>
          <a:p>
            <a:r>
              <a:rPr lang="en-US" dirty="0"/>
              <a:t>Wrapping up: Why Entropy Matters?</a:t>
            </a:r>
          </a:p>
        </p:txBody>
      </p:sp>
      <p:sp>
        <p:nvSpPr>
          <p:cNvPr id="3" name="Content Placeholder 2">
            <a:extLst>
              <a:ext uri="{FF2B5EF4-FFF2-40B4-BE49-F238E27FC236}">
                <a16:creationId xmlns:a16="http://schemas.microsoft.com/office/drawing/2014/main" id="{D4C56DB5-3056-442B-407D-85E876FE7894}"/>
              </a:ext>
            </a:extLst>
          </p:cNvPr>
          <p:cNvSpPr>
            <a:spLocks noGrp="1"/>
          </p:cNvSpPr>
          <p:nvPr>
            <p:ph sz="half" idx="1"/>
          </p:nvPr>
        </p:nvSpPr>
        <p:spPr/>
        <p:txBody>
          <a:bodyPr/>
          <a:lstStyle/>
          <a:p>
            <a:r>
              <a:rPr lang="en-US" dirty="0"/>
              <a:t>To summarize, entropy measures uncertainty and guides decision-making. In 'Bulls and Cows,' it helps us systematically reduce possibilities to guess the secret number more efficiently.</a:t>
            </a:r>
          </a:p>
          <a:p>
            <a:r>
              <a:rPr lang="en-US" dirty="0"/>
              <a:t>This approach not only improves game strategies but also highlights the universal importance of theoretical concepts in practical scenarios.</a:t>
            </a:r>
          </a:p>
        </p:txBody>
      </p:sp>
      <p:pic>
        <p:nvPicPr>
          <p:cNvPr id="6" name="Content Placeholder 5">
            <a:extLst>
              <a:ext uri="{FF2B5EF4-FFF2-40B4-BE49-F238E27FC236}">
                <a16:creationId xmlns:a16="http://schemas.microsoft.com/office/drawing/2014/main" id="{A62B3E2B-7599-2EDB-A1A9-F463EFF926C9}"/>
              </a:ext>
            </a:extLst>
          </p:cNvPr>
          <p:cNvPicPr>
            <a:picLocks noGrp="1" noChangeAspect="1"/>
          </p:cNvPicPr>
          <p:nvPr>
            <p:ph sz="half" idx="2"/>
          </p:nvPr>
        </p:nvPicPr>
        <p:blipFill>
          <a:blip r:embed="rId2">
            <a:extLst>
              <a:ext uri="{28A0092B-C50C-407E-A947-70E740481C1C}">
                <a14:useLocalDpi xmlns:a14="http://schemas.microsoft.com/office/drawing/2010/main" val="0"/>
              </a:ext>
            </a:extLst>
          </a:blip>
          <a:stretch>
            <a:fillRect/>
          </a:stretch>
        </p:blipFill>
        <p:spPr>
          <a:xfrm>
            <a:off x="6415088" y="2406175"/>
            <a:ext cx="4494212" cy="3563299"/>
          </a:xfrm>
        </p:spPr>
      </p:pic>
    </p:spTree>
    <p:extLst>
      <p:ext uri="{BB962C8B-B14F-4D97-AF65-F5344CB8AC3E}">
        <p14:creationId xmlns:p14="http://schemas.microsoft.com/office/powerpoint/2010/main" val="18379483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E429C4-8CB2-F7C6-708B-C00430E76391}"/>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76A87DF9-B55F-5178-54CC-D3F0E76D7956}"/>
              </a:ext>
            </a:extLst>
          </p:cNvPr>
          <p:cNvSpPr>
            <a:spLocks noGrp="1"/>
          </p:cNvSpPr>
          <p:nvPr>
            <p:ph sz="half" idx="1"/>
          </p:nvPr>
        </p:nvSpPr>
        <p:spPr/>
        <p:txBody>
          <a:bodyPr>
            <a:normAutofit fontScale="85000" lnSpcReduction="20000"/>
          </a:bodyPr>
          <a:lstStyle/>
          <a:p>
            <a:r>
              <a:rPr lang="en-US" dirty="0"/>
              <a:t>This project underscores the importance of feedback loops in reducing uncertainty, a concept that’s central to many decision-making processes in technology and science.</a:t>
            </a:r>
          </a:p>
          <a:p>
            <a:r>
              <a:rPr lang="en-US" dirty="0"/>
              <a:t>Exploring entropy further can help innovate in areas like artificial intelligence, where understanding and reducing uncertainty is key to making systems smarter and more adaptable.</a:t>
            </a:r>
          </a:p>
          <a:p>
            <a:r>
              <a:rPr lang="en-US" dirty="0"/>
              <a:t>Using entropy-based strategies demonstrates how theoretical concepts can directly translate into practical problem-solving, improving both efficiency and accuracy in gameplay</a:t>
            </a:r>
          </a:p>
        </p:txBody>
      </p:sp>
      <p:pic>
        <p:nvPicPr>
          <p:cNvPr id="6" name="Content Placeholder 5">
            <a:extLst>
              <a:ext uri="{FF2B5EF4-FFF2-40B4-BE49-F238E27FC236}">
                <a16:creationId xmlns:a16="http://schemas.microsoft.com/office/drawing/2014/main" id="{DAE267D9-2D1F-41C5-0D9B-13F7BDE848C8}"/>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668294" y="2193925"/>
            <a:ext cx="3987800" cy="3987800"/>
          </a:xfrm>
        </p:spPr>
      </p:pic>
    </p:spTree>
    <p:extLst>
      <p:ext uri="{BB962C8B-B14F-4D97-AF65-F5344CB8AC3E}">
        <p14:creationId xmlns:p14="http://schemas.microsoft.com/office/powerpoint/2010/main" val="36582627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48D146-4045-5622-9FE0-25251AA73481}"/>
            </a:ext>
          </a:extLst>
        </p:cNvPr>
        <p:cNvGrpSpPr/>
        <p:nvPr/>
      </p:nvGrpSpPr>
      <p:grpSpPr>
        <a:xfrm>
          <a:off x="0" y="0"/>
          <a:ext cx="0" cy="0"/>
          <a:chOff x="0" y="0"/>
          <a:chExt cx="0" cy="0"/>
        </a:xfrm>
      </p:grpSpPr>
      <p:sp>
        <p:nvSpPr>
          <p:cNvPr id="13" name="Title 1">
            <a:extLst>
              <a:ext uri="{FF2B5EF4-FFF2-40B4-BE49-F238E27FC236}">
                <a16:creationId xmlns:a16="http://schemas.microsoft.com/office/drawing/2014/main" id="{20A3FF52-23E2-E095-4814-4841C6B0D02F}"/>
              </a:ext>
            </a:extLst>
          </p:cNvPr>
          <p:cNvSpPr>
            <a:spLocks noGrp="1"/>
          </p:cNvSpPr>
          <p:nvPr>
            <p:ph type="title"/>
          </p:nvPr>
        </p:nvSpPr>
        <p:spPr/>
        <p:txBody>
          <a:bodyPr/>
          <a:lstStyle/>
          <a:p>
            <a:r>
              <a:rPr lang="en-US" dirty="0"/>
              <a:t>Thank You!</a:t>
            </a:r>
          </a:p>
        </p:txBody>
      </p:sp>
      <p:sp>
        <p:nvSpPr>
          <p:cNvPr id="5" name="Text Placeholder 4">
            <a:extLst>
              <a:ext uri="{FF2B5EF4-FFF2-40B4-BE49-F238E27FC236}">
                <a16:creationId xmlns:a16="http://schemas.microsoft.com/office/drawing/2014/main" id="{6D9C0549-792B-510F-0E8C-5CB40092E029}"/>
              </a:ext>
            </a:extLst>
          </p:cNvPr>
          <p:cNvSpPr>
            <a:spLocks noGrp="1"/>
          </p:cNvSpPr>
          <p:nvPr>
            <p:ph type="body" idx="1"/>
          </p:nvPr>
        </p:nvSpPr>
        <p:spPr>
          <a:xfrm>
            <a:off x="1280160" y="1828456"/>
            <a:ext cx="45719" cy="45719"/>
          </a:xfrm>
        </p:spPr>
        <p:txBody>
          <a:bodyPr>
            <a:normAutofit fontScale="25000" lnSpcReduction="20000"/>
          </a:bodyPr>
          <a:lstStyle/>
          <a:p>
            <a:endParaRPr lang="en-US" dirty="0"/>
          </a:p>
        </p:txBody>
      </p:sp>
      <p:sp>
        <p:nvSpPr>
          <p:cNvPr id="14" name="Content Placeholder 2">
            <a:extLst>
              <a:ext uri="{FF2B5EF4-FFF2-40B4-BE49-F238E27FC236}">
                <a16:creationId xmlns:a16="http://schemas.microsoft.com/office/drawing/2014/main" id="{4B40A394-3B8B-EFD5-2B10-63F374824614}"/>
              </a:ext>
            </a:extLst>
          </p:cNvPr>
          <p:cNvSpPr>
            <a:spLocks noGrp="1"/>
          </p:cNvSpPr>
          <p:nvPr>
            <p:ph sz="half" idx="2"/>
          </p:nvPr>
        </p:nvSpPr>
        <p:spPr>
          <a:xfrm>
            <a:off x="267437" y="2113929"/>
            <a:ext cx="10567710" cy="1602663"/>
          </a:xfrm>
        </p:spPr>
        <p:txBody>
          <a:bodyPr>
            <a:normAutofit/>
          </a:bodyPr>
          <a:lstStyle/>
          <a:p>
            <a:pPr marL="0" indent="0">
              <a:buNone/>
            </a:pPr>
            <a:r>
              <a:rPr lang="en-US" dirty="0"/>
              <a:t>Entropy: </a:t>
            </a:r>
            <a:r>
              <a:rPr lang="en-US" b="1" dirty="0"/>
              <a:t>From Theory to Practice in Bulls and Cows and Beyond…</a:t>
            </a:r>
          </a:p>
          <a:p>
            <a:pPr marL="0" indent="0">
              <a:buNone/>
            </a:pPr>
            <a:r>
              <a:rPr lang="en-US" dirty="0"/>
              <a:t>Presented by </a:t>
            </a:r>
            <a:r>
              <a:rPr lang="en-US" b="1" dirty="0"/>
              <a:t>Mihir Bhansali</a:t>
            </a:r>
          </a:p>
          <a:p>
            <a:pPr marL="0" indent="0">
              <a:buNone/>
            </a:pPr>
            <a:r>
              <a:rPr lang="en-US" dirty="0"/>
              <a:t>Project: Understanding Entropy in Bulls and Cows</a:t>
            </a:r>
          </a:p>
        </p:txBody>
      </p:sp>
      <p:sp>
        <p:nvSpPr>
          <p:cNvPr id="6" name="Text Placeholder 5">
            <a:extLst>
              <a:ext uri="{FF2B5EF4-FFF2-40B4-BE49-F238E27FC236}">
                <a16:creationId xmlns:a16="http://schemas.microsoft.com/office/drawing/2014/main" id="{495F5E56-4044-A6CA-CA30-52C286771E7A}"/>
              </a:ext>
            </a:extLst>
          </p:cNvPr>
          <p:cNvSpPr>
            <a:spLocks noGrp="1"/>
          </p:cNvSpPr>
          <p:nvPr>
            <p:ph type="body" sz="quarter" idx="3"/>
          </p:nvPr>
        </p:nvSpPr>
        <p:spPr>
          <a:xfrm>
            <a:off x="12003811" y="1569075"/>
            <a:ext cx="45719" cy="45719"/>
          </a:xfrm>
        </p:spPr>
        <p:txBody>
          <a:bodyPr>
            <a:normAutofit fontScale="25000" lnSpcReduction="20000"/>
          </a:bodyPr>
          <a:lstStyle/>
          <a:p>
            <a:endParaRPr lang="en-US" dirty="0"/>
          </a:p>
        </p:txBody>
      </p:sp>
      <p:pic>
        <p:nvPicPr>
          <p:cNvPr id="3" name="Content Placeholder 2">
            <a:extLst>
              <a:ext uri="{FF2B5EF4-FFF2-40B4-BE49-F238E27FC236}">
                <a16:creationId xmlns:a16="http://schemas.microsoft.com/office/drawing/2014/main" id="{C9647CF4-DA37-90FD-6BD1-8BA2EDFB3328}"/>
              </a:ext>
            </a:extLst>
          </p:cNvPr>
          <p:cNvPicPr>
            <a:picLocks noGrp="1" noChangeAspect="1"/>
          </p:cNvPicPr>
          <p:nvPr>
            <p:ph sz="quarter" idx="4"/>
          </p:nvPr>
        </p:nvPicPr>
        <p:blipFill>
          <a:blip r:embed="rId2" cstate="print">
            <a:extLst>
              <a:ext uri="{28A0092B-C50C-407E-A947-70E740481C1C}">
                <a14:useLocalDpi xmlns:a14="http://schemas.microsoft.com/office/drawing/2010/main" val="0"/>
              </a:ext>
            </a:extLst>
          </a:blip>
          <a:stretch>
            <a:fillRect/>
          </a:stretch>
        </p:blipFill>
        <p:spPr>
          <a:xfrm flipH="1" flipV="1">
            <a:off x="11847513" y="1614488"/>
            <a:ext cx="46037" cy="46037"/>
          </a:xfrm>
        </p:spPr>
      </p:pic>
      <p:pic>
        <p:nvPicPr>
          <p:cNvPr id="7" name="Picture 6">
            <a:extLst>
              <a:ext uri="{FF2B5EF4-FFF2-40B4-BE49-F238E27FC236}">
                <a16:creationId xmlns:a16="http://schemas.microsoft.com/office/drawing/2014/main" id="{0A34B5C4-4DC5-21B6-4A60-B48308CC6E1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039587" y="2915260"/>
            <a:ext cx="3100857" cy="3472025"/>
          </a:xfrm>
          <a:prstGeom prst="rect">
            <a:avLst/>
          </a:prstGeom>
        </p:spPr>
      </p:pic>
    </p:spTree>
    <p:extLst>
      <p:ext uri="{BB962C8B-B14F-4D97-AF65-F5344CB8AC3E}">
        <p14:creationId xmlns:p14="http://schemas.microsoft.com/office/powerpoint/2010/main" val="169473235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97879-4F4F-0B27-53EE-74BA76D0EF3B}"/>
              </a:ext>
            </a:extLst>
          </p:cNvPr>
          <p:cNvSpPr>
            <a:spLocks noGrp="1"/>
          </p:cNvSpPr>
          <p:nvPr>
            <p:ph type="title"/>
          </p:nvPr>
        </p:nvSpPr>
        <p:spPr/>
        <p:txBody>
          <a:bodyPr/>
          <a:lstStyle/>
          <a:p>
            <a:r>
              <a:rPr lang="en-US" dirty="0"/>
              <a:t>Overview of the Presentation</a:t>
            </a:r>
          </a:p>
        </p:txBody>
      </p:sp>
      <p:sp>
        <p:nvSpPr>
          <p:cNvPr id="3" name="Content Placeholder 2">
            <a:extLst>
              <a:ext uri="{FF2B5EF4-FFF2-40B4-BE49-F238E27FC236}">
                <a16:creationId xmlns:a16="http://schemas.microsoft.com/office/drawing/2014/main" id="{8AD34C82-2762-7957-ED4E-1BFFD598802B}"/>
              </a:ext>
            </a:extLst>
          </p:cNvPr>
          <p:cNvSpPr>
            <a:spLocks noGrp="1"/>
          </p:cNvSpPr>
          <p:nvPr>
            <p:ph sz="half" idx="1"/>
          </p:nvPr>
        </p:nvSpPr>
        <p:spPr>
          <a:xfrm>
            <a:off x="1280160" y="2871216"/>
            <a:ext cx="4489704" cy="3986784"/>
          </a:xfrm>
        </p:spPr>
        <p:txBody>
          <a:bodyPr/>
          <a:lstStyle/>
          <a:p>
            <a:pPr marL="0" indent="0">
              <a:buNone/>
            </a:pPr>
            <a:r>
              <a:rPr lang="en-US" dirty="0"/>
              <a:t>We’ll first dive into the theory behind entropy, then move on to how it applies to the game, followed by an analysis of results, and end with its broader significance beyond games.</a:t>
            </a:r>
          </a:p>
          <a:p>
            <a:endParaRPr lang="en-US" dirty="0"/>
          </a:p>
        </p:txBody>
      </p:sp>
      <p:pic>
        <p:nvPicPr>
          <p:cNvPr id="6" name="Content Placeholder 5">
            <a:extLst>
              <a:ext uri="{FF2B5EF4-FFF2-40B4-BE49-F238E27FC236}">
                <a16:creationId xmlns:a16="http://schemas.microsoft.com/office/drawing/2014/main" id="{5AC04C50-5148-5C15-81F8-1519FE139827}"/>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668294" y="2193925"/>
            <a:ext cx="3987800" cy="3987800"/>
          </a:xfrm>
        </p:spPr>
      </p:pic>
    </p:spTree>
    <p:extLst>
      <p:ext uri="{BB962C8B-B14F-4D97-AF65-F5344CB8AC3E}">
        <p14:creationId xmlns:p14="http://schemas.microsoft.com/office/powerpoint/2010/main" val="19879570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A2E70-0CB0-CFA0-3576-B47CFFBB6938}"/>
              </a:ext>
            </a:extLst>
          </p:cNvPr>
          <p:cNvSpPr>
            <a:spLocks noGrp="1"/>
          </p:cNvSpPr>
          <p:nvPr>
            <p:ph type="title"/>
          </p:nvPr>
        </p:nvSpPr>
        <p:spPr/>
        <p:txBody>
          <a:bodyPr/>
          <a:lstStyle/>
          <a:p>
            <a:r>
              <a:rPr lang="en-US" dirty="0"/>
              <a:t>Overview of the Presentation</a:t>
            </a:r>
          </a:p>
        </p:txBody>
      </p:sp>
      <p:sp>
        <p:nvSpPr>
          <p:cNvPr id="3" name="Text Placeholder 2">
            <a:extLst>
              <a:ext uri="{FF2B5EF4-FFF2-40B4-BE49-F238E27FC236}">
                <a16:creationId xmlns:a16="http://schemas.microsoft.com/office/drawing/2014/main" id="{C84D9472-B00A-719B-5DBD-08FF4700949C}"/>
              </a:ext>
            </a:extLst>
          </p:cNvPr>
          <p:cNvSpPr>
            <a:spLocks noGrp="1"/>
          </p:cNvSpPr>
          <p:nvPr>
            <p:ph type="body" idx="1"/>
          </p:nvPr>
        </p:nvSpPr>
        <p:spPr/>
        <p:txBody>
          <a:bodyPr/>
          <a:lstStyle/>
          <a:p>
            <a:endParaRPr lang="en-US" dirty="0"/>
          </a:p>
        </p:txBody>
      </p:sp>
      <p:sp>
        <p:nvSpPr>
          <p:cNvPr id="4" name="Content Placeholder 3">
            <a:extLst>
              <a:ext uri="{FF2B5EF4-FFF2-40B4-BE49-F238E27FC236}">
                <a16:creationId xmlns:a16="http://schemas.microsoft.com/office/drawing/2014/main" id="{CBB06666-39D2-766D-1C09-88434F9FB3CB}"/>
              </a:ext>
            </a:extLst>
          </p:cNvPr>
          <p:cNvSpPr>
            <a:spLocks noGrp="1"/>
          </p:cNvSpPr>
          <p:nvPr>
            <p:ph sz="half" idx="2"/>
          </p:nvPr>
        </p:nvSpPr>
        <p:spPr/>
        <p:txBody>
          <a:bodyPr/>
          <a:lstStyle/>
          <a:p>
            <a:endParaRPr lang="en-US" dirty="0"/>
          </a:p>
        </p:txBody>
      </p:sp>
      <p:sp>
        <p:nvSpPr>
          <p:cNvPr id="5" name="Text Placeholder 4">
            <a:extLst>
              <a:ext uri="{FF2B5EF4-FFF2-40B4-BE49-F238E27FC236}">
                <a16:creationId xmlns:a16="http://schemas.microsoft.com/office/drawing/2014/main" id="{21C83D6B-9FCC-4BB9-F1C7-C010439D8A71}"/>
              </a:ext>
            </a:extLst>
          </p:cNvPr>
          <p:cNvSpPr>
            <a:spLocks noGrp="1"/>
          </p:cNvSpPr>
          <p:nvPr>
            <p:ph type="body" sz="quarter" idx="3"/>
          </p:nvPr>
        </p:nvSpPr>
        <p:spPr/>
        <p:txBody>
          <a:bodyPr/>
          <a:lstStyle/>
          <a:p>
            <a:endParaRPr lang="en-US"/>
          </a:p>
        </p:txBody>
      </p:sp>
      <p:sp>
        <p:nvSpPr>
          <p:cNvPr id="6" name="Content Placeholder 5">
            <a:extLst>
              <a:ext uri="{FF2B5EF4-FFF2-40B4-BE49-F238E27FC236}">
                <a16:creationId xmlns:a16="http://schemas.microsoft.com/office/drawing/2014/main" id="{37E68896-3296-3B11-5C30-89E9B532274F}"/>
              </a:ext>
            </a:extLst>
          </p:cNvPr>
          <p:cNvSpPr>
            <a:spLocks noGrp="1"/>
          </p:cNvSpPr>
          <p:nvPr>
            <p:ph sz="quarter" idx="4"/>
          </p:nvPr>
        </p:nvSpPr>
        <p:spPr/>
        <p:txBody>
          <a:bodyPr/>
          <a:lstStyle/>
          <a:p>
            <a:endParaRPr lang="en-US"/>
          </a:p>
        </p:txBody>
      </p:sp>
    </p:spTree>
    <p:extLst>
      <p:ext uri="{BB962C8B-B14F-4D97-AF65-F5344CB8AC3E}">
        <p14:creationId xmlns:p14="http://schemas.microsoft.com/office/powerpoint/2010/main" val="3009213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Theoretical Background: What is Entropy?</a:t>
            </a:r>
          </a:p>
        </p:txBody>
      </p:sp>
      <p:sp>
        <p:nvSpPr>
          <p:cNvPr id="5" name="Text Placeholder 4">
            <a:extLst>
              <a:ext uri="{FF2B5EF4-FFF2-40B4-BE49-F238E27FC236}">
                <a16:creationId xmlns:a16="http://schemas.microsoft.com/office/drawing/2014/main" id="{194AEC5E-48E6-596D-EC46-5D9577CFC29F}"/>
              </a:ext>
            </a:extLst>
          </p:cNvPr>
          <p:cNvSpPr>
            <a:spLocks noGrp="1"/>
          </p:cNvSpPr>
          <p:nvPr>
            <p:ph type="body" idx="1"/>
          </p:nvPr>
        </p:nvSpPr>
        <p:spPr/>
        <p:txBody>
          <a:bodyPr/>
          <a:lstStyle/>
          <a:p>
            <a:r>
              <a:rPr lang="en-US" dirty="0"/>
              <a:t>Higher entropy=greater uncertainty</a:t>
            </a:r>
          </a:p>
        </p:txBody>
      </p:sp>
      <p:sp>
        <p:nvSpPr>
          <p:cNvPr id="14" name="Content Placeholder 2"/>
          <p:cNvSpPr>
            <a:spLocks noGrp="1"/>
          </p:cNvSpPr>
          <p:nvPr>
            <p:ph sz="half" idx="2"/>
          </p:nvPr>
        </p:nvSpPr>
        <p:spPr/>
        <p:txBody>
          <a:bodyPr>
            <a:normAutofit fontScale="92500" lnSpcReduction="10000"/>
          </a:bodyPr>
          <a:lstStyle/>
          <a:p>
            <a:r>
              <a:rPr lang="en-US" dirty="0"/>
              <a:t> "Entropy measures uncertainty or randomness in a system."</a:t>
            </a:r>
          </a:p>
          <a:p>
            <a:r>
              <a:rPr lang="en-US" dirty="0"/>
              <a:t> Introduced by Claude Shannon in 1948 as part of information theory.</a:t>
            </a:r>
          </a:p>
          <a:p>
            <a:r>
              <a:rPr lang="en-US" dirty="0"/>
              <a:t> Examples:</a:t>
            </a:r>
          </a:p>
          <a:p>
            <a:pPr marL="457200" indent="-457200">
              <a:buFont typeface="+mj-lt"/>
              <a:buAutoNum type="arabicParenR"/>
            </a:pPr>
            <a:r>
              <a:rPr lang="en-US" dirty="0"/>
              <a:t> Fair coin flip: High entropy due to equal uncertainty.</a:t>
            </a:r>
          </a:p>
          <a:p>
            <a:pPr marL="457200" indent="-457200">
              <a:buFont typeface="+mj-lt"/>
              <a:buAutoNum type="arabicParenR"/>
            </a:pPr>
            <a:r>
              <a:rPr lang="en-US" dirty="0"/>
              <a:t> Biased coin: Zero entropy as the outcome is predictable.</a:t>
            </a:r>
          </a:p>
        </p:txBody>
      </p:sp>
      <p:sp>
        <p:nvSpPr>
          <p:cNvPr id="6" name="Text Placeholder 5">
            <a:extLst>
              <a:ext uri="{FF2B5EF4-FFF2-40B4-BE49-F238E27FC236}">
                <a16:creationId xmlns:a16="http://schemas.microsoft.com/office/drawing/2014/main" id="{8E6BC34C-61C2-8D1B-700B-50F662C430C9}"/>
              </a:ext>
            </a:extLst>
          </p:cNvPr>
          <p:cNvSpPr>
            <a:spLocks noGrp="1"/>
          </p:cNvSpPr>
          <p:nvPr>
            <p:ph type="body" sz="quarter" idx="3"/>
          </p:nvPr>
        </p:nvSpPr>
        <p:spPr/>
        <p:txBody>
          <a:bodyPr/>
          <a:lstStyle/>
          <a:p>
            <a:r>
              <a:rPr lang="en-US" dirty="0"/>
              <a:t>Low uncertainty = Predictable, fewer possible outcomes</a:t>
            </a:r>
          </a:p>
        </p:txBody>
      </p:sp>
      <p:pic>
        <p:nvPicPr>
          <p:cNvPr id="11" name="Picture 10">
            <a:extLst>
              <a:ext uri="{FF2B5EF4-FFF2-40B4-BE49-F238E27FC236}">
                <a16:creationId xmlns:a16="http://schemas.microsoft.com/office/drawing/2014/main" id="{6CDE822C-B51B-39B6-BE09-B267C6C71B1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69858" y="2743194"/>
            <a:ext cx="6023731" cy="3757905"/>
          </a:xfrm>
          <a:prstGeom prst="rect">
            <a:avLst/>
          </a:prstGeom>
        </p:spPr>
      </p:pic>
      <p:sp>
        <p:nvSpPr>
          <p:cNvPr id="17" name="Content Placeholder 16">
            <a:extLst>
              <a:ext uri="{FF2B5EF4-FFF2-40B4-BE49-F238E27FC236}">
                <a16:creationId xmlns:a16="http://schemas.microsoft.com/office/drawing/2014/main" id="{2C6B177A-3C54-D1D6-AB72-75AAB48AAF36}"/>
              </a:ext>
            </a:extLst>
          </p:cNvPr>
          <p:cNvSpPr>
            <a:spLocks noGrp="1"/>
          </p:cNvSpPr>
          <p:nvPr>
            <p:ph sz="quarter" idx="4"/>
          </p:nvPr>
        </p:nvSpPr>
        <p:spPr>
          <a:xfrm flipH="1" flipV="1">
            <a:off x="11847870" y="1614794"/>
            <a:ext cx="45719" cy="45719"/>
          </a:xfrm>
        </p:spPr>
        <p:txBody>
          <a:bodyPr>
            <a:normAutofit fontScale="25000" lnSpcReduction="20000"/>
          </a:bodyPr>
          <a:lstStyle/>
          <a:p>
            <a:pPr marL="0" indent="0">
              <a:buNone/>
            </a:pPr>
            <a:endParaRPr lang="en-US" dirty="0"/>
          </a:p>
        </p:txBody>
      </p:sp>
    </p:spTree>
    <p:extLst>
      <p:ext uri="{BB962C8B-B14F-4D97-AF65-F5344CB8AC3E}">
        <p14:creationId xmlns:p14="http://schemas.microsoft.com/office/powerpoint/2010/main" val="1440355687"/>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How Feedback Reduces Possibilities</a:t>
            </a:r>
          </a:p>
        </p:txBody>
      </p:sp>
      <p:sp>
        <p:nvSpPr>
          <p:cNvPr id="3" name="Content Placeholder 2"/>
          <p:cNvSpPr>
            <a:spLocks noGrp="1"/>
          </p:cNvSpPr>
          <p:nvPr>
            <p:ph sz="half" idx="1"/>
          </p:nvPr>
        </p:nvSpPr>
        <p:spPr>
          <a:xfrm>
            <a:off x="1280160" y="2194560"/>
            <a:ext cx="4489704" cy="4663440"/>
          </a:xfrm>
        </p:spPr>
        <p:txBody>
          <a:bodyPr>
            <a:normAutofit lnSpcReduction="10000"/>
          </a:bodyPr>
          <a:lstStyle/>
          <a:p>
            <a:r>
              <a:rPr lang="en-US" dirty="0"/>
              <a:t> What is Entropy?</a:t>
            </a:r>
          </a:p>
          <a:p>
            <a:pPr marL="0" indent="0">
              <a:buNone/>
            </a:pPr>
            <a:r>
              <a:rPr lang="en-US" dirty="0"/>
              <a:t>Entropy measures uncertainty or randomness in a system</a:t>
            </a:r>
          </a:p>
          <a:p>
            <a:r>
              <a:rPr lang="en-US" dirty="0"/>
              <a:t> Application in Bulls and Cows:</a:t>
            </a:r>
          </a:p>
          <a:p>
            <a:pPr marL="457200" indent="-457200">
              <a:buAutoNum type="arabicParenR"/>
            </a:pPr>
            <a:r>
              <a:rPr lang="en-US" dirty="0"/>
              <a:t>Feedback(Bulls and Cows) reduces entropy</a:t>
            </a:r>
          </a:p>
          <a:p>
            <a:pPr marL="457200" indent="-457200">
              <a:buAutoNum type="arabicParenR"/>
            </a:pPr>
            <a:r>
              <a:rPr lang="en-US" dirty="0"/>
              <a:t> Less entropy = Fewer possibilities remain</a:t>
            </a:r>
          </a:p>
          <a:p>
            <a:r>
              <a:rPr lang="en-US" dirty="0"/>
              <a:t> Goal:</a:t>
            </a:r>
          </a:p>
          <a:p>
            <a:pPr marL="0" indent="0">
              <a:buNone/>
            </a:pPr>
            <a:r>
              <a:rPr lang="en-US" dirty="0"/>
              <a:t>Minimize entropy to find the secret number </a:t>
            </a:r>
          </a:p>
          <a:p>
            <a:pPr marL="0" indent="0">
              <a:buNone/>
            </a:pPr>
            <a:endParaRPr lang="en-US" dirty="0"/>
          </a:p>
        </p:txBody>
      </p:sp>
      <p:graphicFrame>
        <p:nvGraphicFramePr>
          <p:cNvPr id="12" name="Content Placeholder 3"/>
          <p:cNvGraphicFramePr>
            <a:graphicFrameLocks noGrp="1"/>
          </p:cNvGraphicFramePr>
          <p:nvPr>
            <p:ph sz="half" idx="2"/>
            <p:extLst>
              <p:ext uri="{D42A27DB-BD31-4B8C-83A1-F6EECF244321}">
                <p14:modId xmlns:p14="http://schemas.microsoft.com/office/powerpoint/2010/main" val="409844754"/>
              </p:ext>
            </p:extLst>
          </p:nvPr>
        </p:nvGraphicFramePr>
        <p:xfrm>
          <a:off x="6415088" y="2193925"/>
          <a:ext cx="4494213" cy="3390798"/>
        </p:xfrm>
        <a:graphic>
          <a:graphicData uri="http://schemas.openxmlformats.org/drawingml/2006/table">
            <a:tbl>
              <a:tblPr firstRow="1" bandRow="1">
                <a:tableStyleId>{3B4B98B0-60AC-42C2-AFA5-B58CD77FA1E5}</a:tableStyleId>
              </a:tblPr>
              <a:tblGrid>
                <a:gridCol w="1498071">
                  <a:extLst>
                    <a:ext uri="{9D8B030D-6E8A-4147-A177-3AD203B41FA5}">
                      <a16:colId xmlns:a16="http://schemas.microsoft.com/office/drawing/2014/main" val="20000"/>
                    </a:ext>
                  </a:extLst>
                </a:gridCol>
                <a:gridCol w="1498071">
                  <a:extLst>
                    <a:ext uri="{9D8B030D-6E8A-4147-A177-3AD203B41FA5}">
                      <a16:colId xmlns:a16="http://schemas.microsoft.com/office/drawing/2014/main" val="20001"/>
                    </a:ext>
                  </a:extLst>
                </a:gridCol>
                <a:gridCol w="1498071">
                  <a:extLst>
                    <a:ext uri="{9D8B030D-6E8A-4147-A177-3AD203B41FA5}">
                      <a16:colId xmlns:a16="http://schemas.microsoft.com/office/drawing/2014/main" val="20002"/>
                    </a:ext>
                  </a:extLst>
                </a:gridCol>
              </a:tblGrid>
              <a:tr h="721379">
                <a:tc>
                  <a:txBody>
                    <a:bodyPr/>
                    <a:lstStyle/>
                    <a:p>
                      <a:r>
                        <a:rPr lang="en-US" dirty="0"/>
                        <a:t>Step</a:t>
                      </a:r>
                      <a:endParaRPr dirty="0"/>
                    </a:p>
                  </a:txBody>
                  <a:tcPr anchor="ctr"/>
                </a:tc>
                <a:tc>
                  <a:txBody>
                    <a:bodyPr/>
                    <a:lstStyle/>
                    <a:p>
                      <a:pPr algn="ctr"/>
                      <a:r>
                        <a:rPr lang="en-US" dirty="0"/>
                        <a:t>Feedback</a:t>
                      </a:r>
                      <a:endParaRPr dirty="0"/>
                    </a:p>
                  </a:txBody>
                  <a:tcPr anchor="ctr"/>
                </a:tc>
                <a:tc>
                  <a:txBody>
                    <a:bodyPr/>
                    <a:lstStyle/>
                    <a:p>
                      <a:pPr algn="ctr"/>
                      <a:r>
                        <a:rPr lang="en-US" dirty="0"/>
                        <a:t>Entropy(Bits)</a:t>
                      </a:r>
                      <a:endParaRPr dirty="0"/>
                    </a:p>
                  </a:txBody>
                  <a:tcPr anchor="ctr"/>
                </a:tc>
                <a:extLst>
                  <a:ext uri="{0D108BD9-81ED-4DB2-BD59-A6C34878D82A}">
                    <a16:rowId xmlns:a16="http://schemas.microsoft.com/office/drawing/2014/main" val="10000"/>
                  </a:ext>
                </a:extLst>
              </a:tr>
              <a:tr h="721379">
                <a:tc>
                  <a:txBody>
                    <a:bodyPr/>
                    <a:lstStyle/>
                    <a:p>
                      <a:r>
                        <a:rPr lang="en-US" dirty="0"/>
                        <a:t>Initial Guess</a:t>
                      </a:r>
                      <a:endParaRPr dirty="0"/>
                    </a:p>
                  </a:txBody>
                  <a:tcPr anchor="ctr"/>
                </a:tc>
                <a:tc>
                  <a:txBody>
                    <a:bodyPr/>
                    <a:lstStyle/>
                    <a:p>
                      <a:pPr algn="ctr"/>
                      <a:r>
                        <a:rPr lang="en-US" dirty="0"/>
                        <a:t>-</a:t>
                      </a:r>
                      <a:endParaRPr dirty="0"/>
                    </a:p>
                  </a:txBody>
                  <a:tcPr anchor="ctr"/>
                </a:tc>
                <a:tc>
                  <a:txBody>
                    <a:bodyPr/>
                    <a:lstStyle/>
                    <a:p>
                      <a:pPr algn="ctr"/>
                      <a:r>
                        <a:rPr lang="en-US" dirty="0"/>
                        <a:t>4.0</a:t>
                      </a:r>
                      <a:endParaRPr dirty="0"/>
                    </a:p>
                  </a:txBody>
                  <a:tcPr anchor="ctr"/>
                </a:tc>
                <a:extLst>
                  <a:ext uri="{0D108BD9-81ED-4DB2-BD59-A6C34878D82A}">
                    <a16:rowId xmlns:a16="http://schemas.microsoft.com/office/drawing/2014/main" val="10001"/>
                  </a:ext>
                </a:extLst>
              </a:tr>
              <a:tr h="974020">
                <a:tc>
                  <a:txBody>
                    <a:bodyPr/>
                    <a:lstStyle/>
                    <a:p>
                      <a:r>
                        <a:rPr lang="en-US" dirty="0"/>
                        <a:t>After First Guess</a:t>
                      </a:r>
                      <a:endParaRPr dirty="0"/>
                    </a:p>
                  </a:txBody>
                  <a:tcPr anchor="ctr"/>
                </a:tc>
                <a:tc>
                  <a:txBody>
                    <a:bodyPr/>
                    <a:lstStyle/>
                    <a:p>
                      <a:pPr algn="ctr"/>
                      <a:r>
                        <a:rPr lang="en-US" dirty="0"/>
                        <a:t>Bulls=1, Cows=2</a:t>
                      </a:r>
                      <a:endParaRPr dirty="0"/>
                    </a:p>
                  </a:txBody>
                  <a:tcPr anchor="ctr"/>
                </a:tc>
                <a:tc>
                  <a:txBody>
                    <a:bodyPr/>
                    <a:lstStyle/>
                    <a:p>
                      <a:pPr algn="ctr"/>
                      <a:r>
                        <a:rPr lang="en-US" dirty="0"/>
                        <a:t>3.0</a:t>
                      </a:r>
                      <a:endParaRPr dirty="0"/>
                    </a:p>
                  </a:txBody>
                  <a:tcPr anchor="ctr"/>
                </a:tc>
                <a:extLst>
                  <a:ext uri="{0D108BD9-81ED-4DB2-BD59-A6C34878D82A}">
                    <a16:rowId xmlns:a16="http://schemas.microsoft.com/office/drawing/2014/main" val="10002"/>
                  </a:ext>
                </a:extLst>
              </a:tr>
              <a:tr h="974020">
                <a:tc>
                  <a:txBody>
                    <a:bodyPr/>
                    <a:lstStyle/>
                    <a:p>
                      <a:r>
                        <a:rPr lang="en-US" dirty="0"/>
                        <a:t>After Second Guess</a:t>
                      </a:r>
                    </a:p>
                  </a:txBody>
                  <a:tcPr anchor="ctr"/>
                </a:tc>
                <a:tc>
                  <a:txBody>
                    <a:bodyPr/>
                    <a:lstStyle/>
                    <a:p>
                      <a:pPr algn="ctr"/>
                      <a:r>
                        <a:rPr lang="en-US" dirty="0"/>
                        <a:t>Bulls=2, Cows=1</a:t>
                      </a:r>
                      <a:endParaRPr dirty="0"/>
                    </a:p>
                  </a:txBody>
                  <a:tcPr anchor="ctr"/>
                </a:tc>
                <a:tc>
                  <a:txBody>
                    <a:bodyPr/>
                    <a:lstStyle/>
                    <a:p>
                      <a:pPr algn="ctr"/>
                      <a:r>
                        <a:rPr lang="en-US" dirty="0"/>
                        <a:t>1.5</a:t>
                      </a:r>
                      <a:endParaRPr dirty="0"/>
                    </a:p>
                  </a:txBody>
                  <a:tcPr anchor="ct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8807055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9CD75-929D-1413-589B-705E522F14A6}"/>
              </a:ext>
            </a:extLst>
          </p:cNvPr>
          <p:cNvSpPr>
            <a:spLocks noGrp="1"/>
          </p:cNvSpPr>
          <p:nvPr>
            <p:ph type="title"/>
          </p:nvPr>
        </p:nvSpPr>
        <p:spPr/>
        <p:txBody>
          <a:bodyPr/>
          <a:lstStyle/>
          <a:p>
            <a:r>
              <a:rPr lang="en-US" dirty="0"/>
              <a:t>Game Mechanics</a:t>
            </a:r>
          </a:p>
        </p:txBody>
      </p:sp>
      <p:sp>
        <p:nvSpPr>
          <p:cNvPr id="3" name="Content Placeholder 2">
            <a:extLst>
              <a:ext uri="{FF2B5EF4-FFF2-40B4-BE49-F238E27FC236}">
                <a16:creationId xmlns:a16="http://schemas.microsoft.com/office/drawing/2014/main" id="{855CD300-8CD0-8E34-4139-EABCEE8EE05A}"/>
              </a:ext>
            </a:extLst>
          </p:cNvPr>
          <p:cNvSpPr>
            <a:spLocks noGrp="1"/>
          </p:cNvSpPr>
          <p:nvPr>
            <p:ph sz="half" idx="1"/>
          </p:nvPr>
        </p:nvSpPr>
        <p:spPr/>
        <p:txBody>
          <a:bodyPr/>
          <a:lstStyle/>
          <a:p>
            <a:r>
              <a:rPr lang="en-US" dirty="0"/>
              <a:t>Rules of Bulls and Cows</a:t>
            </a:r>
          </a:p>
          <a:p>
            <a:pPr>
              <a:buFont typeface="Arial" panose="020B0604020202020204" pitchFamily="34" charset="0"/>
              <a:buChar char="•"/>
            </a:pPr>
            <a:r>
              <a:rPr lang="en-US" dirty="0"/>
              <a:t> In 'Bulls and Cows,' the goal is to guess a secret 4-digit number. For every guess, we receive feedback in terms of bulls—digits in the correct position—and cows—correct digits in the wrong position</a:t>
            </a:r>
          </a:p>
          <a:p>
            <a:pPr>
              <a:buFont typeface="Arial" panose="020B0604020202020204" pitchFamily="34" charset="0"/>
              <a:buChar char="•"/>
            </a:pPr>
            <a:r>
              <a:rPr lang="en-US" dirty="0"/>
              <a:t> The challenge lies in using this feedback to systematically reduce the number of possible numbers.</a:t>
            </a:r>
          </a:p>
        </p:txBody>
      </p:sp>
      <p:pic>
        <p:nvPicPr>
          <p:cNvPr id="6" name="Content Placeholder 5">
            <a:extLst>
              <a:ext uri="{FF2B5EF4-FFF2-40B4-BE49-F238E27FC236}">
                <a16:creationId xmlns:a16="http://schemas.microsoft.com/office/drawing/2014/main" id="{179545B5-23D5-9806-60A6-85D6A739B056}"/>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6668294" y="2194559"/>
            <a:ext cx="3987800" cy="3987165"/>
          </a:xfrm>
        </p:spPr>
      </p:pic>
    </p:spTree>
    <p:extLst>
      <p:ext uri="{BB962C8B-B14F-4D97-AF65-F5344CB8AC3E}">
        <p14:creationId xmlns:p14="http://schemas.microsoft.com/office/powerpoint/2010/main" val="3778627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Steps in Bulls and Cows Using Entropy</a:t>
            </a:r>
          </a:p>
        </p:txBody>
      </p:sp>
      <p:graphicFrame>
        <p:nvGraphicFramePr>
          <p:cNvPr id="8" name="Content Placeholder 2" descr="Trapezoid list showing 4 groups arranged from left to right with task descriptions under each group"/>
          <p:cNvGraphicFramePr>
            <a:graphicFrameLocks noGrp="1"/>
          </p:cNvGraphicFramePr>
          <p:nvPr>
            <p:ph idx="1"/>
            <p:extLst>
              <p:ext uri="{D42A27DB-BD31-4B8C-83A1-F6EECF244321}">
                <p14:modId xmlns:p14="http://schemas.microsoft.com/office/powerpoint/2010/main" val="3902584990"/>
              </p:ext>
            </p:extLst>
          </p:nvPr>
        </p:nvGraphicFramePr>
        <p:xfrm>
          <a:off x="1279525" y="2190750"/>
          <a:ext cx="9629775" cy="398621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49699226"/>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a:spLocks noGrp="1"/>
          </p:cNvSpPr>
          <p:nvPr>
            <p:ph type="title"/>
          </p:nvPr>
        </p:nvSpPr>
        <p:spPr/>
        <p:txBody>
          <a:bodyPr/>
          <a:lstStyle/>
          <a:p>
            <a:r>
              <a:rPr lang="en-US" dirty="0"/>
              <a:t>Shannon’s Entropy Formula</a:t>
            </a:r>
          </a:p>
        </p:txBody>
      </p:sp>
      <p:sp>
        <p:nvSpPr>
          <p:cNvPr id="4" name="Rectangle 1">
            <a:extLst>
              <a:ext uri="{FF2B5EF4-FFF2-40B4-BE49-F238E27FC236}">
                <a16:creationId xmlns:a16="http://schemas.microsoft.com/office/drawing/2014/main" id="{33FA4944-9FE5-8CCA-DD72-A568943C2D54}"/>
              </a:ext>
            </a:extLst>
          </p:cNvPr>
          <p:cNvSpPr>
            <a:spLocks noGrp="1" noChangeArrowheads="1"/>
          </p:cNvSpPr>
          <p:nvPr>
            <p:ph type="body" idx="1"/>
          </p:nvPr>
        </p:nvSpPr>
        <p:spPr bwMode="auto">
          <a:xfrm>
            <a:off x="3838013" y="4877891"/>
            <a:ext cx="6721831"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 name="Picture 2">
            <a:extLst>
              <a:ext uri="{FF2B5EF4-FFF2-40B4-BE49-F238E27FC236}">
                <a16:creationId xmlns:a16="http://schemas.microsoft.com/office/drawing/2014/main" id="{0C1A03DF-0FC0-088D-20BE-FCFE4149749F}"/>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7730998" y="0"/>
            <a:ext cx="2954482" cy="2699578"/>
          </a:xfrm>
          <a:prstGeom prst="rect">
            <a:avLst/>
          </a:prstGeom>
        </p:spPr>
      </p:pic>
      <p:pic>
        <p:nvPicPr>
          <p:cNvPr id="7" name="Picture 6">
            <a:extLst>
              <a:ext uri="{FF2B5EF4-FFF2-40B4-BE49-F238E27FC236}">
                <a16:creationId xmlns:a16="http://schemas.microsoft.com/office/drawing/2014/main" id="{2106530D-890A-080C-E2A0-FCBA1C02B4F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36335" y="4492124"/>
            <a:ext cx="4000500" cy="352425"/>
          </a:xfrm>
          <a:prstGeom prst="rect">
            <a:avLst/>
          </a:prstGeom>
        </p:spPr>
      </p:pic>
      <p:pic>
        <p:nvPicPr>
          <p:cNvPr id="15" name="Picture 14">
            <a:extLst>
              <a:ext uri="{FF2B5EF4-FFF2-40B4-BE49-F238E27FC236}">
                <a16:creationId xmlns:a16="http://schemas.microsoft.com/office/drawing/2014/main" id="{13E2FDD8-1F39-154D-9EB9-AA84461CAB3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32216" y="4878792"/>
            <a:ext cx="1990725" cy="285750"/>
          </a:xfrm>
          <a:prstGeom prst="rect">
            <a:avLst/>
          </a:prstGeom>
        </p:spPr>
      </p:pic>
      <p:pic>
        <p:nvPicPr>
          <p:cNvPr id="17" name="Picture 16">
            <a:extLst>
              <a:ext uri="{FF2B5EF4-FFF2-40B4-BE49-F238E27FC236}">
                <a16:creationId xmlns:a16="http://schemas.microsoft.com/office/drawing/2014/main" id="{C2360889-171B-13C2-A3C2-31B9CC4BAD0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32216" y="5197884"/>
            <a:ext cx="2847975" cy="304800"/>
          </a:xfrm>
          <a:prstGeom prst="rect">
            <a:avLst/>
          </a:prstGeom>
        </p:spPr>
      </p:pic>
      <p:pic>
        <p:nvPicPr>
          <p:cNvPr id="19" name="Picture 18">
            <a:extLst>
              <a:ext uri="{FF2B5EF4-FFF2-40B4-BE49-F238E27FC236}">
                <a16:creationId xmlns:a16="http://schemas.microsoft.com/office/drawing/2014/main" id="{5AA8913F-207F-01ED-7931-36AFB52441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901513" y="5197884"/>
            <a:ext cx="3276600" cy="771525"/>
          </a:xfrm>
          <a:prstGeom prst="rect">
            <a:avLst/>
          </a:prstGeom>
        </p:spPr>
      </p:pic>
    </p:spTree>
    <p:extLst>
      <p:ext uri="{BB962C8B-B14F-4D97-AF65-F5344CB8AC3E}">
        <p14:creationId xmlns:p14="http://schemas.microsoft.com/office/powerpoint/2010/main" val="3240797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Entropy in Bulls and Cows</a:t>
            </a:r>
          </a:p>
        </p:txBody>
      </p:sp>
      <p:sp>
        <p:nvSpPr>
          <p:cNvPr id="3" name="Text Placeholder 2"/>
          <p:cNvSpPr>
            <a:spLocks noGrp="1"/>
          </p:cNvSpPr>
          <p:nvPr>
            <p:ph type="body" idx="1"/>
          </p:nvPr>
        </p:nvSpPr>
        <p:spPr>
          <a:xfrm flipH="1" flipV="1">
            <a:off x="462116" y="816078"/>
            <a:ext cx="45719" cy="45719"/>
          </a:xfrm>
        </p:spPr>
        <p:txBody>
          <a:bodyPr>
            <a:normAutofit fontScale="25000" lnSpcReduction="20000"/>
          </a:bodyPr>
          <a:lstStyle/>
          <a:p>
            <a:endParaRPr lang="en-US" dirty="0"/>
          </a:p>
        </p:txBody>
      </p:sp>
      <p:pic>
        <p:nvPicPr>
          <p:cNvPr id="10" name="Content Placeholder 9">
            <a:extLst>
              <a:ext uri="{FF2B5EF4-FFF2-40B4-BE49-F238E27FC236}">
                <a16:creationId xmlns:a16="http://schemas.microsoft.com/office/drawing/2014/main" id="{CC1394D2-F794-3EA3-97E6-2BC72863D3FE}"/>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754380" y="1997039"/>
            <a:ext cx="3657619" cy="2045116"/>
          </a:xfrm>
        </p:spPr>
      </p:pic>
      <p:sp>
        <p:nvSpPr>
          <p:cNvPr id="5" name="Text Placeholder 4"/>
          <p:cNvSpPr>
            <a:spLocks noGrp="1"/>
          </p:cNvSpPr>
          <p:nvPr>
            <p:ph type="body" sz="quarter" idx="3"/>
          </p:nvPr>
        </p:nvSpPr>
        <p:spPr/>
        <p:txBody>
          <a:bodyPr/>
          <a:lstStyle/>
          <a:p>
            <a:r>
              <a:rPr lang="en-US" dirty="0"/>
              <a:t>Key Points</a:t>
            </a:r>
          </a:p>
        </p:txBody>
      </p:sp>
      <p:sp>
        <p:nvSpPr>
          <p:cNvPr id="6" name="Content Placeholder 5"/>
          <p:cNvSpPr>
            <a:spLocks noGrp="1"/>
          </p:cNvSpPr>
          <p:nvPr>
            <p:ph sz="quarter" idx="4"/>
          </p:nvPr>
        </p:nvSpPr>
        <p:spPr/>
        <p:txBody>
          <a:bodyPr/>
          <a:lstStyle/>
          <a:p>
            <a:r>
              <a:rPr lang="en-US" dirty="0"/>
              <a:t> Bulls: Correct digits in the correct positions.</a:t>
            </a:r>
          </a:p>
          <a:p>
            <a:r>
              <a:rPr lang="en-US" dirty="0"/>
              <a:t> Cows: Correct digits in the wrong positions.</a:t>
            </a:r>
          </a:p>
          <a:p>
            <a:r>
              <a:rPr lang="en-US" dirty="0"/>
              <a:t> Quantifies uncertainty in remaining guesses after feedback.</a:t>
            </a:r>
          </a:p>
          <a:p>
            <a:r>
              <a:rPr lang="en-US" dirty="0"/>
              <a:t> Helps measure progress toward guessing the secret number.</a:t>
            </a:r>
          </a:p>
        </p:txBody>
      </p:sp>
      <p:pic>
        <p:nvPicPr>
          <p:cNvPr id="12" name="Picture 11">
            <a:extLst>
              <a:ext uri="{FF2B5EF4-FFF2-40B4-BE49-F238E27FC236}">
                <a16:creationId xmlns:a16="http://schemas.microsoft.com/office/drawing/2014/main" id="{24519802-5C3E-D999-09F9-91BED13D8D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4380" y="4210738"/>
            <a:ext cx="4924054" cy="2570762"/>
          </a:xfrm>
          <a:prstGeom prst="rect">
            <a:avLst/>
          </a:prstGeom>
        </p:spPr>
      </p:pic>
    </p:spTree>
    <p:extLst>
      <p:ext uri="{BB962C8B-B14F-4D97-AF65-F5344CB8AC3E}">
        <p14:creationId xmlns:p14="http://schemas.microsoft.com/office/powerpoint/2010/main" val="888304381"/>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theme/theme1.xml><?xml version="1.0" encoding="utf-8"?>
<a:theme xmlns:a="http://schemas.openxmlformats.org/drawingml/2006/main" name="Educational subjects 16x9">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00001127.potx" id="{6B18C398-4F76-4BDC-B8A4-D02A96E0AA82}" vid="{FBF1AC64-E511-41D2-AA23-0E693E79CD77}"/>
    </a:ext>
  </a:extLst>
</a:theme>
</file>

<file path=ppt/theme/theme2.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Education">
      <a:dk1>
        <a:srgbClr val="3C4743"/>
      </a:dk1>
      <a:lt1>
        <a:srgbClr val="E5E6DA"/>
      </a:lt1>
      <a:dk2>
        <a:srgbClr val="000000"/>
      </a:dk2>
      <a:lt2>
        <a:srgbClr val="FFFFFF"/>
      </a:lt2>
      <a:accent1>
        <a:srgbClr val="DDC237"/>
      </a:accent1>
      <a:accent2>
        <a:srgbClr val="94A43E"/>
      </a:accent2>
      <a:accent3>
        <a:srgbClr val="6488A3"/>
      </a:accent3>
      <a:accent4>
        <a:srgbClr val="926E8F"/>
      </a:accent4>
      <a:accent5>
        <a:srgbClr val="96A1AA"/>
      </a:accent5>
      <a:accent6>
        <a:srgbClr val="A99E8A"/>
      </a:accent6>
      <a:hlink>
        <a:srgbClr val="6488A3"/>
      </a:hlink>
      <a:folHlink>
        <a:srgbClr val="926E8F"/>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Educational subjects presentation, chalkboard illustrations design (widescreen)</Template>
  <TotalTime>1515</TotalTime>
  <Words>756</Words>
  <Application>Microsoft Office PowerPoint</Application>
  <PresentationFormat>Widescreen</PresentationFormat>
  <Paragraphs>77</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Wingdings</vt:lpstr>
      <vt:lpstr>Educational subjects 16x9</vt:lpstr>
      <vt:lpstr>Understanding Entropy in Bulls and Cows</vt:lpstr>
      <vt:lpstr>Overview of the Presentation</vt:lpstr>
      <vt:lpstr>Overview of the Presentation</vt:lpstr>
      <vt:lpstr>Theoretical Background: What is Entropy?</vt:lpstr>
      <vt:lpstr>How Feedback Reduces Possibilities</vt:lpstr>
      <vt:lpstr>Game Mechanics</vt:lpstr>
      <vt:lpstr>Steps in Bulls and Cows Using Entropy</vt:lpstr>
      <vt:lpstr>Shannon’s Entropy Formula</vt:lpstr>
      <vt:lpstr>Entropy in Bulls and Cows</vt:lpstr>
      <vt:lpstr>Steps in Entropy Calculation</vt:lpstr>
      <vt:lpstr>Practical Implications of Entropy (Applications Beyond Games)</vt:lpstr>
      <vt:lpstr>Wrapping up: Why Entropy Matters?</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mihir bhansali</dc:creator>
  <cp:lastModifiedBy>mihir bhansali</cp:lastModifiedBy>
  <cp:revision>5</cp:revision>
  <dcterms:created xsi:type="dcterms:W3CDTF">2024-11-30T01:23:52Z</dcterms:created>
  <dcterms:modified xsi:type="dcterms:W3CDTF">2024-12-01T20:01:01Z</dcterms:modified>
</cp:coreProperties>
</file>

<file path=docProps/thumbnail.jpeg>
</file>